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40" r:id="rId3"/>
    <p:sldId id="377" r:id="rId4"/>
    <p:sldId id="341" r:id="rId5"/>
    <p:sldId id="342" r:id="rId6"/>
    <p:sldId id="343" r:id="rId7"/>
    <p:sldId id="378" r:id="rId8"/>
    <p:sldId id="344" r:id="rId9"/>
    <p:sldId id="379" r:id="rId10"/>
    <p:sldId id="345" r:id="rId11"/>
    <p:sldId id="380" r:id="rId12"/>
    <p:sldId id="353" r:id="rId13"/>
    <p:sldId id="346" r:id="rId14"/>
    <p:sldId id="347" r:id="rId15"/>
    <p:sldId id="354" r:id="rId16"/>
    <p:sldId id="355" r:id="rId17"/>
    <p:sldId id="382" r:id="rId18"/>
    <p:sldId id="356" r:id="rId19"/>
    <p:sldId id="383" r:id="rId20"/>
    <p:sldId id="384" r:id="rId21"/>
    <p:sldId id="357" r:id="rId22"/>
    <p:sldId id="358" r:id="rId23"/>
    <p:sldId id="359" r:id="rId24"/>
    <p:sldId id="348" r:id="rId25"/>
    <p:sldId id="360" r:id="rId26"/>
    <p:sldId id="363" r:id="rId27"/>
    <p:sldId id="351" r:id="rId28"/>
    <p:sldId id="364" r:id="rId29"/>
    <p:sldId id="352" r:id="rId30"/>
    <p:sldId id="365" r:id="rId31"/>
    <p:sldId id="366" r:id="rId32"/>
    <p:sldId id="385" r:id="rId33"/>
    <p:sldId id="386" r:id="rId34"/>
    <p:sldId id="387" r:id="rId35"/>
    <p:sldId id="389" r:id="rId36"/>
    <p:sldId id="390" r:id="rId37"/>
    <p:sldId id="368" r:id="rId38"/>
    <p:sldId id="388" r:id="rId39"/>
    <p:sldId id="369" r:id="rId40"/>
    <p:sldId id="370" r:id="rId41"/>
    <p:sldId id="373" r:id="rId42"/>
    <p:sldId id="2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3" autoAdjust="0"/>
    <p:restoredTop sz="94629" autoAdjust="0"/>
  </p:normalViewPr>
  <p:slideViewPr>
    <p:cSldViewPr snapToGrid="0">
      <p:cViewPr>
        <p:scale>
          <a:sx n="93" d="100"/>
          <a:sy n="93" d="100"/>
        </p:scale>
        <p:origin x="33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AEDFA-0B12-4584-83A3-9C6DA17B61C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79868-8E07-496C-AE8D-2462B664A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9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Смешная</a:t>
            </a:r>
            <a:r>
              <a:rPr lang="ru-RU" baseline="0" dirty="0" smtClean="0"/>
              <a:t> картинка с прогнозами будущего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33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53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7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C69368-7B74-483D-8DCC-ABD1EB8A32B4}" type="slidenum">
              <a:rPr lang="zh-CN" altLang="en-US" smtClean="0">
                <a:latin typeface="Arial" panose="020B0604020202020204" pitchFamily="34" charset="0"/>
              </a:rPr>
              <a:pPr/>
              <a:t>19</a:t>
            </a:fld>
            <a:endParaRPr lang="en-US" altLang="zh-CN" dirty="0" smtClean="0">
              <a:latin typeface="Arial" panose="020B0604020202020204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84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77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66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87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61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0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Распознавание голоса, педаль, Педаль, </a:t>
            </a:r>
            <a:r>
              <a:rPr lang="en-US" baseline="0" dirty="0" smtClean="0"/>
              <a:t>whiteboard IDE, MPS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40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99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78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07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2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49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31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60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Facebook </a:t>
            </a:r>
            <a:r>
              <a:rPr lang="en-US" baseline="0" dirty="0" err="1" smtClean="0"/>
              <a:t>Metaverse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08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Matrix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0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Matrix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7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 Code, UML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14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 Code, UML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3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Кривая </a:t>
            </a:r>
            <a:r>
              <a:rPr lang="ru-RU" baseline="0" dirty="0" err="1" smtClean="0"/>
              <a:t>Хайпа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18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79868-8E07-496C-AE8D-2462B664A4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9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6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3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8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7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0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61495-F633-4004-AE9D-95909E2FBF7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F8A05-B1D4-4350-913A-898312B3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3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mailto:korirfey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tBrains-Research/OCanre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vimeo.com/manage/videos/133515898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mitpress.mit.edu/books/reasoned-schemer-second-edition" TargetMode="External"/><Relationship Id="rId13" Type="http://schemas.openxmlformats.org/officeDocument/2006/relationships/image" Target="../media/image53.png"/><Relationship Id="rId3" Type="http://schemas.openxmlformats.org/officeDocument/2006/relationships/hyperlink" Target="https://www.google.com/search?rlz=1C1GCEU_ruRU890RU890&amp;sxsrf=ALiCzsaSo0QKjWPoxjVulePs-Jq7-X3MQQ:1653731522335&amp;q=Isaac+Asimov&amp;stick=H4sIAAAAAAAAAOPgE-LSz9U3MC3MyDApUeIAsY2LKiy1ZLKTrfST8vOz9cuLMktKUvPiy_OLsq0SS0sy8osWsfJ4FicmJis4Fmfm5pftYGXcxc7EwQgAqNkmbk0AAAA&amp;sa=X&amp;ved=2ahUKEwio3cT_9YH4AhVvkosKHej6DaEQmxMoAnoECEUQBA" TargetMode="External"/><Relationship Id="rId7" Type="http://schemas.openxmlformats.org/officeDocument/2006/relationships/hyperlink" Target="http://hemann.pl/" TargetMode="External"/><Relationship Id="rId12" Type="http://schemas.openxmlformats.org/officeDocument/2006/relationships/hyperlink" Target="mailto:korirfey@gmail.com" TargetMode="External"/><Relationship Id="rId2" Type="http://schemas.openxmlformats.org/officeDocument/2006/relationships/hyperlink" Target="https://www.google.com/search?rlz=1C1GCEU_ruRU890RU890&amp;sxsrf=ALiCzsaSo0QKjWPoxjVulePs-Jq7-X3MQQ:1653731522335&amp;q=Jean+Marc+Cote&amp;stick=H4sIAAAAAAAAAOPgE-LSz9U3MC3MyDApUYKy0-LTDbVkspOt9JPy87P1y4syS0pS8-LL84uyrRJLSzLyixax8nmlJuYp-CYWJSs455ek7mBl3MXOxMEIAFu5vjZRAAAA&amp;sa=X&amp;ved=2ahUKEwio3cT_9YH4AhVvkosKHej6DaEQmxMoAXoECEUQA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kmij.org/ftp/" TargetMode="External"/><Relationship Id="rId11" Type="http://schemas.openxmlformats.org/officeDocument/2006/relationships/hyperlink" Target="http://utbot.org/" TargetMode="External"/><Relationship Id="rId5" Type="http://schemas.openxmlformats.org/officeDocument/2006/relationships/hyperlink" Target="http://webyrd.net/" TargetMode="External"/><Relationship Id="rId10" Type="http://schemas.openxmlformats.org/officeDocument/2006/relationships/hyperlink" Target="https://dl.acm.org/doi/pdf/10.1145/2784731.2789052" TargetMode="External"/><Relationship Id="rId4" Type="http://schemas.openxmlformats.org/officeDocument/2006/relationships/hyperlink" Target="http://www.cs.indiana.edu/~dfried/" TargetMode="External"/><Relationship Id="rId9" Type="http://schemas.openxmlformats.org/officeDocument/2006/relationships/hyperlink" Target="https://arxiv.org/pdf/1610.00502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-327819"/>
            <a:ext cx="10390909" cy="213836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Как изменится программирование в ближайшие 5-10 лет</a:t>
            </a:r>
            <a:r>
              <a:rPr lang="en-US" dirty="0"/>
              <a:t/>
            </a:r>
            <a:br>
              <a:rPr lang="en-US" dirty="0"/>
            </a:br>
            <a:endParaRPr lang="en-US" sz="2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56768" y="6423237"/>
            <a:ext cx="9355855" cy="387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  <a:ea typeface="+mj-ea"/>
                <a:cs typeface="+mj-cs"/>
              </a:rPr>
              <a:t>Dmitry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Ivanov, </a:t>
            </a:r>
            <a:r>
              <a:rPr lang="en-US" sz="2000" i="1" dirty="0" smtClean="0">
                <a:latin typeface="+mj-lt"/>
                <a:ea typeface="+mj-ea"/>
                <a:cs typeface="+mj-cs"/>
                <a:hlinkClick r:id="rId4"/>
              </a:rPr>
              <a:t>korifey@gmail.com</a:t>
            </a:r>
            <a:r>
              <a:rPr lang="en-US" sz="2000" i="1" dirty="0" smtClean="0">
                <a:latin typeface="+mj-lt"/>
                <a:ea typeface="+mj-ea"/>
                <a:cs typeface="+mj-cs"/>
              </a:rPr>
              <a:t>, </a:t>
            </a:r>
            <a:r>
              <a:rPr lang="en-US" sz="2000" i="1" dirty="0" smtClean="0">
                <a:latin typeface="+mj-lt"/>
                <a:ea typeface="+mj-ea"/>
                <a:cs typeface="+mj-cs"/>
              </a:rPr>
              <a:t>@</a:t>
            </a:r>
            <a:r>
              <a:rPr lang="en-US" sz="2000" i="1" dirty="0" err="1" smtClean="0">
                <a:latin typeface="+mj-lt"/>
                <a:ea typeface="+mj-ea"/>
                <a:cs typeface="+mj-cs"/>
              </a:rPr>
              <a:t>korifey_ad</a:t>
            </a:r>
            <a:r>
              <a:rPr lang="en-US" sz="2000" i="1" dirty="0">
                <a:latin typeface="+mj-lt"/>
                <a:ea typeface="+mj-ea"/>
                <a:cs typeface="+mj-cs"/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github.com/</a:t>
            </a:r>
            <a:r>
              <a:rPr lang="en-US" sz="2000" i="1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korifey</a:t>
            </a:r>
            <a:r>
              <a:rPr lang="en-US" sz="2000" i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/talks</a:t>
            </a:r>
            <a:endParaRPr lang="en-US" sz="2000" i="1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endParaRPr lang="en-US" sz="3400" i="1" dirty="0" smtClean="0">
              <a:latin typeface="+mj-lt"/>
              <a:ea typeface="+mj-ea"/>
              <a:cs typeface="+mj-cs"/>
            </a:endParaRPr>
          </a:p>
        </p:txBody>
      </p:sp>
      <p:pic>
        <p:nvPicPr>
          <p:cNvPr id="3" name="code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6881" y="1449617"/>
            <a:ext cx="8708424" cy="4898489"/>
          </a:xfrm>
          <a:prstGeom prst="rect">
            <a:avLst/>
          </a:prstGeom>
        </p:spPr>
      </p:pic>
      <p:sp>
        <p:nvSpPr>
          <p:cNvPr id="6" name="AutoShape 2" descr="Новенький лого CodeFest 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1" y="201435"/>
            <a:ext cx="790314" cy="8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8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0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File:Updated UML Diagram.pn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23" y="375899"/>
            <a:ext cx="100488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9585297">
            <a:off x="6398091" y="858566"/>
            <a:ext cx="3193503" cy="1569660"/>
          </a:xfrm>
          <a:prstGeom prst="rect">
            <a:avLst/>
          </a:prstGeom>
          <a:noFill/>
          <a:ln w="142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UML</a:t>
            </a:r>
            <a:endParaRPr lang="en-US" sz="9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65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File:Gartner Hype Cyc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21" y="739739"/>
            <a:ext cx="8725722" cy="56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5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476" y="2685515"/>
            <a:ext cx="10761805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/>
              <a:t>PART I : </a:t>
            </a:r>
            <a:r>
              <a:rPr lang="en-US" sz="8800" b="1" dirty="0" smtClean="0">
                <a:solidFill>
                  <a:srgbClr val="FF0000"/>
                </a:solidFill>
              </a:rPr>
              <a:t>IDE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2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Button Play - Free vector graphic on Pixab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59" y="5804899"/>
            <a:ext cx="852754" cy="8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wnload and Install Turbo Pascal 7 Windows 7-8-10 - YouTub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t="7689" r="13887" b="18"/>
          <a:stretch/>
        </p:blipFill>
        <p:spPr bwMode="auto">
          <a:xfrm>
            <a:off x="3839794" y="2486347"/>
            <a:ext cx="4512412" cy="282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generation of IDE: </a:t>
            </a:r>
            <a:r>
              <a:rPr lang="en-US" dirty="0"/>
              <a:t>1970s-1990s</a:t>
            </a:r>
          </a:p>
        </p:txBody>
      </p:sp>
      <p:pic>
        <p:nvPicPr>
          <p:cNvPr id="12298" name="Picture 10" descr="Black bug icon - Free black debug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38" y="4368692"/>
            <a:ext cx="1174928" cy="117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Download Free png Md Construct, Construct, Element Icon With PNG and Vector  Format ... - DLPNG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072" y="3837700"/>
            <a:ext cx="1692525" cy="16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ent Arrow 8"/>
          <p:cNvSpPr/>
          <p:nvPr/>
        </p:nvSpPr>
        <p:spPr>
          <a:xfrm rot="5400000">
            <a:off x="9152455" y="2558445"/>
            <a:ext cx="813816" cy="1580987"/>
          </a:xfrm>
          <a:prstGeom prst="ben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0800000">
            <a:off x="7263829" y="5638551"/>
            <a:ext cx="2956069" cy="852140"/>
          </a:xfrm>
          <a:prstGeom prst="bentArrow">
            <a:avLst>
              <a:gd name="adj1" fmla="val 25000"/>
              <a:gd name="adj2" fmla="val 23863"/>
              <a:gd name="adj3" fmla="val 25000"/>
              <a:gd name="adj4" fmla="val 4375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 rot="16200000">
            <a:off x="2486347" y="4366516"/>
            <a:ext cx="863031" cy="3287727"/>
          </a:xfrm>
          <a:prstGeom prst="bentArrow">
            <a:avLst>
              <a:gd name="adj1" fmla="val 25000"/>
              <a:gd name="adj2" fmla="val 23863"/>
              <a:gd name="adj3" fmla="val 25000"/>
              <a:gd name="adj4" fmla="val 4375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/>
          <p:cNvSpPr/>
          <p:nvPr/>
        </p:nvSpPr>
        <p:spPr>
          <a:xfrm>
            <a:off x="1361326" y="2974367"/>
            <a:ext cx="1993186" cy="922109"/>
          </a:xfrm>
          <a:prstGeom prst="bentArrow">
            <a:avLst>
              <a:gd name="adj1" fmla="val 18976"/>
              <a:gd name="adj2" fmla="val 23863"/>
              <a:gd name="adj3" fmla="val 25000"/>
              <a:gd name="adj4" fmla="val 4375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文本框 1"/>
          <p:cNvSpPr txBox="1"/>
          <p:nvPr/>
        </p:nvSpPr>
        <p:spPr>
          <a:xfrm>
            <a:off x="911424" y="1412776"/>
            <a:ext cx="3218738" cy="27094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defTabSz="914400" eaLnBrk="1" fontAlgn="ctr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Examples: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Turbo Pascal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Turbo C/C++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Borland Delphi</a:t>
            </a:r>
          </a:p>
          <a:p>
            <a:pPr lvl="1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3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generation of IDE: 2000s</a:t>
            </a:r>
            <a:endParaRPr lang="en-US" dirty="0"/>
          </a:p>
        </p:txBody>
      </p:sp>
      <p:pic>
        <p:nvPicPr>
          <p:cNvPr id="4" name="Picture 2" descr="IntelliJ IDEA: The Java IDE for Professional Developers by JetBrai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160" y="1525615"/>
            <a:ext cx="7169114" cy="50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"/>
          <p:cNvSpPr txBox="1"/>
          <p:nvPr/>
        </p:nvSpPr>
        <p:spPr>
          <a:xfrm>
            <a:off x="838200" y="3300396"/>
            <a:ext cx="3218738" cy="209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defTabSz="914400" eaLnBrk="1" fontAlgn="ctr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Features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Completion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Error highlighting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Refactoring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err="1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Quickfix</a:t>
            </a:r>
            <a:endParaRPr lang="en-US" sz="1600" b="1" dirty="0" smtClean="0">
              <a:solidFill>
                <a:srgbClr val="99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 any 100+ more</a:t>
            </a:r>
          </a:p>
          <a:p>
            <a:pPr lvl="1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838200" y="1525615"/>
            <a:ext cx="3218738" cy="15881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defTabSz="914400" eaLnBrk="1" fontAlgn="ctr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Examples: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err="1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IntellijIDEA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Eclipse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85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2+</a:t>
            </a:r>
            <a:r>
              <a:rPr lang="en-US" baseline="30000" dirty="0" smtClean="0"/>
              <a:t>nd </a:t>
            </a:r>
            <a:r>
              <a:rPr lang="en-US" dirty="0" smtClean="0"/>
              <a:t>generation of IDE: 2010s</a:t>
            </a:r>
            <a:endParaRPr lang="en-US" dirty="0"/>
          </a:p>
        </p:txBody>
      </p:sp>
      <p:sp>
        <p:nvSpPr>
          <p:cNvPr id="4" name="文本框 1"/>
          <p:cNvSpPr txBox="1"/>
          <p:nvPr/>
        </p:nvSpPr>
        <p:spPr>
          <a:xfrm>
            <a:off x="767228" y="1690688"/>
            <a:ext cx="3536785" cy="1831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400" eaLnBrk="1" fontAlgn="ctr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Lightweight IDEs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– separate editor and language server</a:t>
            </a:r>
            <a:endParaRPr lang="en-US" sz="1600" b="1" dirty="0" smtClean="0">
              <a:solidFill>
                <a:srgbClr val="99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Vim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err="1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Emacs</a:t>
            </a:r>
            <a:endParaRPr lang="en-US" sz="1600" b="1" dirty="0" smtClean="0">
              <a:solidFill>
                <a:srgbClr val="99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Sublime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767228" y="3954806"/>
            <a:ext cx="3536786" cy="24719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defTabSz="914400" eaLnBrk="1" fontAlgn="ctr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Visual Studio Code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LSP - </a:t>
            </a:r>
            <a:r>
              <a:rPr 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Language </a:t>
            </a: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server protocol</a:t>
            </a: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Browser/Desktop </a:t>
            </a: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Visual Studio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Codespaces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Collaborative editing</a:t>
            </a:r>
            <a:r>
              <a:rPr lang="en-US" sz="1600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sz="1600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</a:t>
            </a:r>
            <a:r>
              <a:rPr 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Live </a:t>
            </a: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Share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Picture 2" descr="Visual Studio Codespaces - Cloud IDE - Code Editor Onl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91" y="1936782"/>
            <a:ext cx="8212207" cy="43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50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Application Lifecycle Management</a:t>
            </a:r>
            <a:endParaRPr lang="en-US" dirty="0"/>
          </a:p>
        </p:txBody>
      </p:sp>
      <p:pic>
        <p:nvPicPr>
          <p:cNvPr id="13314" name="Picture 2" descr="Teamcity Logo Icon - Download in Flat Sty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571" y="2154944"/>
            <a:ext cx="1478659" cy="147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Nexus Repository Manager Explained - FoxuTech Totorial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68227"/>
            <a:ext cx="1987184" cy="4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JIRA vs Gemini - Cpri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20" y="3897523"/>
            <a:ext cx="1441343" cy="144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Файл:Atlassian Confluence 2017 logo.svg — Википеди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437" y="2851865"/>
            <a:ext cx="2789129" cy="3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832" y="4097859"/>
            <a:ext cx="2287135" cy="1340734"/>
          </a:xfrm>
          <a:prstGeom prst="rect">
            <a:avLst/>
          </a:prstGeom>
        </p:spPr>
      </p:pic>
      <p:pic>
        <p:nvPicPr>
          <p:cNvPr id="13346" name="Picture 34" descr="upload.wikimedia.org/wikipedia/commons/thumb/e/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88" y="2727788"/>
            <a:ext cx="1880717" cy="78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Brace 11"/>
          <p:cNvSpPr/>
          <p:nvPr/>
        </p:nvSpPr>
        <p:spPr>
          <a:xfrm>
            <a:off x="8856517" y="2111447"/>
            <a:ext cx="1135294" cy="336321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48" name="Picture 36" descr="GitHub скачать бесплатно - Последняя версия 202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072" y="3068524"/>
            <a:ext cx="2371470" cy="133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52" name="Picture 40" descr="GitLab.com · GitLab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546" y="1302528"/>
            <a:ext cx="1577198" cy="157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56" name="Picture 44" descr="Install Space on Linux | Snap Stor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848" y="5090844"/>
            <a:ext cx="967167" cy="9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despaces.av1 (convert-video-online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8786" y="1286958"/>
            <a:ext cx="8186659" cy="561727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Isomorphic experience of IDE and ALM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1160978" y="1779157"/>
            <a:ext cx="914400" cy="612648"/>
          </a:xfrm>
          <a:prstGeom prst="flowChartProcess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IDE</a:t>
            </a:r>
            <a:endParaRPr lang="en-US" sz="2400" b="1" dirty="0"/>
          </a:p>
        </p:txBody>
      </p:sp>
      <p:sp>
        <p:nvSpPr>
          <p:cNvPr id="8" name="Flowchart: Process 7"/>
          <p:cNvSpPr/>
          <p:nvPr/>
        </p:nvSpPr>
        <p:spPr>
          <a:xfrm>
            <a:off x="1160978" y="5393933"/>
            <a:ext cx="1114748" cy="796248"/>
          </a:xfrm>
          <a:prstGeom prst="flowChartProcess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ALM</a:t>
            </a:r>
            <a:endParaRPr lang="en-US" sz="2400" b="1" dirty="0"/>
          </a:p>
        </p:txBody>
      </p:sp>
      <p:sp>
        <p:nvSpPr>
          <p:cNvPr id="9" name="Flowchart: Process 8"/>
          <p:cNvSpPr/>
          <p:nvPr/>
        </p:nvSpPr>
        <p:spPr>
          <a:xfrm>
            <a:off x="780836" y="3292867"/>
            <a:ext cx="1808252" cy="1114746"/>
          </a:xfrm>
          <a:prstGeom prst="flowChartProcess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All-in-one</a:t>
            </a:r>
          </a:p>
          <a:p>
            <a:pPr algn="ctr"/>
            <a:r>
              <a:rPr lang="en-US" sz="2400" b="1" dirty="0" smtClean="0"/>
              <a:t>tool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783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1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37" presetClass="path" presetSubtype="0" accel="50000" decel="5000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2.29167E-6 -0.0007 L -0.07122 0.06898 C -0.0875 0.08333 -0.09687 0.10532 -0.09687 0.12801 C -0.09687 0.15393 -0.0875 0.175 -0.07122 0.18935 L -2.29167E-6 0.25949 " pathEditMode="relative" rAng="5400000" ptsTypes="AAAAA">
                                      <p:cBhvr>
                                        <p:cTn id="11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1300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00066 0.0007 L 0.08619 -0.07546 C 0.10572 -0.09143 0.1164 -0.11527 0.1164 -0.14027 C 0.1164 -0.16875 0.10572 -0.19166 0.08619 -0.20763 L -0.00066 -0.28402 " pathEditMode="relative" rAng="16200000" ptsTypes="AAAAA">
                                      <p:cBhvr>
                                        <p:cTn id="13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ing started with Code With Me - Help | IntelliJ IDE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88" y="3552541"/>
            <a:ext cx="5903153" cy="30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9441" y="86946"/>
            <a:ext cx="10515600" cy="1325563"/>
          </a:xfrm>
        </p:spPr>
        <p:txBody>
          <a:bodyPr/>
          <a:lstStyle/>
          <a:p>
            <a:r>
              <a:rPr lang="en-US" dirty="0" smtClean="0"/>
              <a:t>Collaborative editing </a:t>
            </a:r>
            <a:endParaRPr lang="en-US" dirty="0"/>
          </a:p>
        </p:txBody>
      </p:sp>
      <p:sp>
        <p:nvSpPr>
          <p:cNvPr id="8" name="文本框 1"/>
          <p:cNvSpPr txBox="1"/>
          <p:nvPr/>
        </p:nvSpPr>
        <p:spPr>
          <a:xfrm>
            <a:off x="551384" y="1196752"/>
            <a:ext cx="3536785" cy="20270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400" eaLnBrk="1" fontAlgn="ctr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r>
              <a:rPr lang="en-US" sz="1600" b="1" dirty="0" err="1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JetBrains</a:t>
            </a: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sz="1600" b="1" dirty="0" err="1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CodeWithMe</a:t>
            </a:r>
            <a:endParaRPr lang="en-US" sz="1600" b="1" dirty="0" smtClean="0">
              <a:solidFill>
                <a:srgbClr val="99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User send link for collaborator to join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Collaborator open link, downloads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IntellijClient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and start working on same project</a:t>
            </a:r>
          </a:p>
          <a:p>
            <a:pPr lvl="1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099443" y="3650286"/>
            <a:ext cx="1170186" cy="3877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User1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8403844" y="3844161"/>
            <a:ext cx="2061584" cy="22657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10565544" y="3682432"/>
            <a:ext cx="1375214" cy="3877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User2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577603" y="894037"/>
            <a:ext cx="2744519" cy="6955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Cloud / On Premise</a:t>
            </a:r>
          </a:p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Download Server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7416" name="Picture 8" descr="Slack Icon, Transparent Slack.PNG Images &amp; Vector - FreeIcon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42" y="3161948"/>
            <a:ext cx="669908" cy="66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 bwMode="auto">
          <a:xfrm flipH="1" flipV="1">
            <a:off x="10476028" y="1840822"/>
            <a:ext cx="460812" cy="1711525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169697" y="331223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share </a:t>
            </a:r>
            <a:r>
              <a:rPr lang="en-US" dirty="0">
                <a:latin typeface="Arial" panose="020B0604020202020204" pitchFamily="34" charset="0"/>
                <a:ea typeface="微软雅黑" panose="020B0503020204020204" pitchFamily="34" charset="-122"/>
              </a:rPr>
              <a:t>link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 flipH="1" flipV="1">
            <a:off x="8295672" y="4808307"/>
            <a:ext cx="2543564" cy="5136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9299281" y="1810626"/>
            <a:ext cx="912947" cy="6402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THIN</a:t>
            </a:r>
          </a:p>
          <a:p>
            <a:pPr algn="ctr"/>
            <a:r>
              <a:rPr lang="en-US" b="1" dirty="0" smtClean="0"/>
              <a:t>CLIENT</a:t>
            </a:r>
            <a:endParaRPr lang="en-US" b="1" dirty="0"/>
          </a:p>
        </p:txBody>
      </p:sp>
      <p:pic>
        <p:nvPicPr>
          <p:cNvPr id="17418" name="Picture 10" descr="IntelliJ IDEA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102" y="4258638"/>
            <a:ext cx="974597" cy="97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8295672" y="4376604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Ask FS and code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0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13229 0.3814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1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/>
      <p:bldP spid="31" grpId="0" animBg="1"/>
      <p:bldP spid="31" grpId="1" animBg="1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551384" y="3429000"/>
            <a:ext cx="4149156" cy="31920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fontAlgn="ctr"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Possible integration with </a:t>
            </a: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ALM (</a:t>
            </a:r>
            <a:r>
              <a:rPr lang="en-US" sz="1600" b="1" dirty="0" smtClean="0">
                <a:solidFill>
                  <a:srgbClr val="020AB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DevCloud</a:t>
            </a: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Button  (Open </a:t>
            </a:r>
            <a:r>
              <a:rPr lang="en-US" sz="1600" dirty="0" err="1">
                <a:latin typeface="Arial" panose="020B0604020202020204" pitchFamily="34" charset="0"/>
                <a:ea typeface="微软雅黑" panose="020B0503020204020204" pitchFamily="34" charset="-122"/>
              </a:rPr>
              <a:t>codespace</a:t>
            </a: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) in </a:t>
            </a:r>
            <a:r>
              <a:rPr lang="en-US" sz="1600" b="1" dirty="0">
                <a:solidFill>
                  <a:srgbClr val="020AB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DevCloud</a:t>
            </a:r>
            <a:r>
              <a:rPr lang="en-US" sz="1600" dirty="0">
                <a:solidFill>
                  <a:srgbClr val="020AB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that creates cloud virtual machine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dirty="0" err="1">
                <a:latin typeface="Arial" panose="020B0604020202020204" pitchFamily="34" charset="0"/>
                <a:ea typeface="微软雅黑" panose="020B0503020204020204" pitchFamily="34" charset="-122"/>
              </a:rPr>
              <a:t>Intellij</a:t>
            </a: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 Server is started on this VM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Everyone who have link can connect (multiple users)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Full power of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IDE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is available in Cloud 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551384" y="1196752"/>
            <a:ext cx="3536785" cy="20270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400" eaLnBrk="1" fontAlgn="ctr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r>
              <a:rPr lang="en-US" sz="1600" b="1" dirty="0" err="1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JetBrains</a:t>
            </a:r>
            <a:r>
              <a:rPr lang="en-US" sz="16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sz="1600" b="1" dirty="0" err="1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CodeWithMe</a:t>
            </a:r>
            <a:endParaRPr lang="en-US" sz="1600" b="1" dirty="0" smtClean="0">
              <a:solidFill>
                <a:srgbClr val="99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User send link for collaborator to join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Collaborator open link, downloads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IntellijClient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and start working on same project</a:t>
            </a:r>
          </a:p>
          <a:p>
            <a:pPr lvl="1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</a:pPr>
            <a:endParaRPr lang="en-US" sz="16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806228" y="5944218"/>
            <a:ext cx="1440160" cy="3877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494974" y="1196752"/>
            <a:ext cx="1440160" cy="3877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DevCloud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394793" y="2203367"/>
            <a:ext cx="2040344" cy="3877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VirtualMachine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781228" y="3153167"/>
            <a:ext cx="1692188" cy="3877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IntellijServer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785352" y="2721014"/>
            <a:ext cx="1688064" cy="3877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CloneOfRep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6414854" y="1696818"/>
            <a:ext cx="1656184" cy="4156966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H="1">
            <a:off x="7350959" y="3653233"/>
            <a:ext cx="2592287" cy="2076033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7511082" y="4078379"/>
            <a:ext cx="1692188" cy="3877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ThinClient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7615811" y="6058529"/>
            <a:ext cx="2016224" cy="25853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 bwMode="auto">
          <a:xfrm>
            <a:off x="7998967" y="5397253"/>
            <a:ext cx="1692188" cy="3877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Share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Link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9941505" y="5843106"/>
            <a:ext cx="1692188" cy="3877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10519310" y="3775301"/>
            <a:ext cx="0" cy="1749783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 bwMode="auto">
          <a:xfrm>
            <a:off x="10735334" y="3775301"/>
            <a:ext cx="0" cy="1749783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 bwMode="auto">
          <a:xfrm>
            <a:off x="10633712" y="4328214"/>
            <a:ext cx="1692188" cy="3877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ThinClient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 flipV="1">
            <a:off x="7566982" y="3722470"/>
            <a:ext cx="2477886" cy="2006797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 bwMode="auto">
          <a:xfrm>
            <a:off x="8503086" y="1703825"/>
            <a:ext cx="1278142" cy="369645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259441" y="86946"/>
            <a:ext cx="10515600" cy="1325563"/>
          </a:xfrm>
        </p:spPr>
        <p:txBody>
          <a:bodyPr/>
          <a:lstStyle/>
          <a:p>
            <a:r>
              <a:rPr lang="en-US" dirty="0" smtClean="0"/>
              <a:t>Hybrid: Cloud + 2</a:t>
            </a:r>
            <a:r>
              <a:rPr lang="en-US" baseline="30000" dirty="0" smtClean="0"/>
              <a:t>nd</a:t>
            </a:r>
            <a:r>
              <a:rPr lang="en-US" dirty="0" smtClean="0"/>
              <a:t> gen IDE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31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" grpId="0" animBg="1"/>
      <p:bldP spid="12" grpId="0" animBg="1"/>
      <p:bldP spid="13" grpId="0" animBg="1"/>
      <p:bldP spid="14" grpId="0" animBg="1"/>
      <p:bldP spid="15" grpId="0" animBg="1"/>
      <p:bldP spid="25" grpId="0"/>
      <p:bldP spid="33" grpId="0"/>
      <p:bldP spid="34" grpId="0" animBg="1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23" y="477747"/>
            <a:ext cx="9600042" cy="607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That's just IntelliJ indexing : r/ProgrammerHum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09" y="130611"/>
            <a:ext cx="7191563" cy="667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6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59441" y="86946"/>
            <a:ext cx="10515600" cy="1325563"/>
          </a:xfrm>
        </p:spPr>
        <p:txBody>
          <a:bodyPr/>
          <a:lstStyle/>
          <a:p>
            <a:r>
              <a:rPr lang="en-US" dirty="0" smtClean="0"/>
              <a:t>Zero-time setup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12897" y="6113124"/>
            <a:ext cx="369870" cy="38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000054" y="4854866"/>
            <a:ext cx="369870" cy="38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000054" y="3695273"/>
            <a:ext cx="369870" cy="38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00054" y="2488916"/>
            <a:ext cx="369870" cy="38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5758" y="2488916"/>
            <a:ext cx="369870" cy="3852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3125913" y="2940652"/>
            <a:ext cx="118152" cy="68816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25758" y="3695273"/>
            <a:ext cx="369870" cy="3852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151617" y="2923605"/>
            <a:ext cx="118152" cy="68816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3125913" y="4105811"/>
            <a:ext cx="118152" cy="68816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3125913" y="5301037"/>
            <a:ext cx="118152" cy="68816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Bent Arrow 16"/>
          <p:cNvSpPr/>
          <p:nvPr/>
        </p:nvSpPr>
        <p:spPr>
          <a:xfrm rot="16200000" flipV="1">
            <a:off x="3423057" y="4150280"/>
            <a:ext cx="941695" cy="852756"/>
          </a:xfrm>
          <a:prstGeom prst="bentArrow">
            <a:avLst>
              <a:gd name="adj1" fmla="val 6780"/>
              <a:gd name="adj2" fmla="val 10451"/>
              <a:gd name="adj3" fmla="val 19834"/>
              <a:gd name="adj4" fmla="val 4375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2625" y="1321267"/>
            <a:ext cx="9108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Developer can click 1 link and get ready environment in several seconds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0" name="Picture 34" descr="upload.wikimedia.org/wikipedia/commons/thumb/e/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264" y="2437437"/>
            <a:ext cx="1044956" cy="43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User Picture - Free social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90" y="5393933"/>
            <a:ext cx="997289" cy="99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Up Arrow 20"/>
          <p:cNvSpPr/>
          <p:nvPr/>
        </p:nvSpPr>
        <p:spPr>
          <a:xfrm rot="3742477">
            <a:off x="2093758" y="4724882"/>
            <a:ext cx="275726" cy="1338101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73924" y="4428019"/>
            <a:ext cx="2412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“Open IDE here“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29363" y="4658852"/>
            <a:ext cx="2127121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FILESYSTEM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BUILD ARTIFACTS</a:t>
            </a:r>
            <a:endParaRPr lang="en-US" b="1" dirty="0"/>
          </a:p>
        </p:txBody>
      </p:sp>
      <p:cxnSp>
        <p:nvCxnSpPr>
          <p:cNvPr id="27" name="Straight Connector 26"/>
          <p:cNvCxnSpPr>
            <a:endCxn id="25" idx="1"/>
          </p:cNvCxnSpPr>
          <p:nvPr/>
        </p:nvCxnSpPr>
        <p:spPr>
          <a:xfrm>
            <a:off x="3467526" y="5120517"/>
            <a:ext cx="11618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0" name="Picture 4" descr="How to Check If Two Binary Trees are the Same? | Algorithms, Blockchain and 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12" y="2090303"/>
            <a:ext cx="285750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396862" y="4172092"/>
            <a:ext cx="189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IMMUTABLE TREE</a:t>
            </a:r>
            <a:endParaRPr lang="en-US" b="1" dirty="0"/>
          </a:p>
        </p:txBody>
      </p:sp>
      <p:pic>
        <p:nvPicPr>
          <p:cNvPr id="19462" name="Picture 6" descr="Button Download Down Decrease Green Music Arrow / Soft Scraps / 128px /  Icon Galle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607" y="2644816"/>
            <a:ext cx="1243097" cy="12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893974" y="4096211"/>
            <a:ext cx="141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846229" y="4998788"/>
            <a:ext cx="1509901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NEXTGEN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CODE REVIEW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01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8" grpId="0"/>
      <p:bldP spid="32" grpId="0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59441" y="86946"/>
            <a:ext cx="10515600" cy="1325563"/>
          </a:xfrm>
        </p:spPr>
        <p:txBody>
          <a:bodyPr/>
          <a:lstStyle/>
          <a:p>
            <a:r>
              <a:rPr lang="en-US" dirty="0" smtClean="0"/>
              <a:t>What is IDE of 3</a:t>
            </a:r>
            <a:r>
              <a:rPr lang="en-US" baseline="30000" dirty="0" smtClean="0"/>
              <a:t>rd</a:t>
            </a:r>
            <a:r>
              <a:rPr lang="en-US" dirty="0" smtClean="0"/>
              <a:t> generation?</a:t>
            </a:r>
            <a:endParaRPr lang="en-US" dirty="0"/>
          </a:p>
        </p:txBody>
      </p:sp>
      <p:sp>
        <p:nvSpPr>
          <p:cNvPr id="4" name="文本框 1"/>
          <p:cNvSpPr txBox="1"/>
          <p:nvPr/>
        </p:nvSpPr>
        <p:spPr>
          <a:xfrm>
            <a:off x="801384" y="1695236"/>
            <a:ext cx="7557331" cy="34002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defTabSz="914400" eaLnBrk="1" fontAlgn="ctr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24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What is 5</a:t>
            </a:r>
            <a:r>
              <a:rPr lang="en-US" sz="2400" b="1" baseline="30000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</a:t>
            </a:r>
            <a:r>
              <a:rPr lang="en-US" sz="2400" b="1" dirty="0" smtClea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generation jet fighter?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All aspect stealth – even when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armed (LPIR)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High maneuverability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Advanced avionics</a:t>
            </a: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Multirole capabilities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914400" lvl="1" indent="-457200" fontAlgn="ctr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Highly integrated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computer systems capable of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networking with other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elements within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battlespace</a:t>
            </a:r>
          </a:p>
        </p:txBody>
      </p:sp>
      <p:pic>
        <p:nvPicPr>
          <p:cNvPr id="5" name="Picture 4" descr="https://upload.wikimedia.org/wikipedia/commons/thumb/6/61/F-35A_flight_%28cropped%29.jpg/220px-F-35A_flight_%28cropped%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394" y="864269"/>
            <a:ext cx="209550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pload.wikimedia.org/wikipedia/commons/thumb/2/2b/Sukhoi_Design_Bureau%2C_054%2C_Sukhoi_Su-57_%2849581303977%29.jpg/220px-Sukhoi_Design_Bureau%2C_054%2C_Sukhoi_Su-57_%2849581303977%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550" y="2711484"/>
            <a:ext cx="2095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upload.wikimedia.org/wikipedia/commons/thumb/a/a2/J-20_at_Airshow_China_2016.jpg/220px-J-20_at_Airshow_China_20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92" y="4612032"/>
            <a:ext cx="2095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27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476" y="2685515"/>
            <a:ext cx="10761805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/>
              <a:t>PART </a:t>
            </a:r>
            <a:r>
              <a:rPr lang="en-US" sz="8800" dirty="0" smtClean="0"/>
              <a:t>II </a:t>
            </a:r>
            <a:r>
              <a:rPr lang="en-US" sz="8800" dirty="0" smtClean="0"/>
              <a:t>: </a:t>
            </a:r>
            <a:r>
              <a:rPr lang="en-US" sz="8800" b="1" dirty="0" smtClean="0">
                <a:solidFill>
                  <a:srgbClr val="FF0000"/>
                </a:solidFill>
              </a:rPr>
              <a:t>LANGUAGE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1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4629" y="21164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62337" y="2137024"/>
            <a:ext cx="4607960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totalSalary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for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(Human h: humans) {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if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h.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age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&gt;=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18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totalSalary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+=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h.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salary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return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totalSalary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33671" y="2029145"/>
            <a:ext cx="5244958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return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humans.stream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()</a:t>
            </a:r>
            <a:b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.filter(h -&gt;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h.</a:t>
            </a: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age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&gt;=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18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.map(h-&gt;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h.</a:t>
            </a: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age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.reduce(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Integer::</a:t>
            </a:r>
            <a:r>
              <a:rPr kumimoji="0" lang="en-US" altLang="en-US" sz="28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sum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13390" y="45850"/>
            <a:ext cx="9436812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Multi-paradigm programming language</a:t>
            </a:r>
            <a:endParaRPr lang="en-US" dirty="0"/>
          </a:p>
        </p:txBody>
      </p:sp>
      <p:sp>
        <p:nvSpPr>
          <p:cNvPr id="11" name="AutoShape 10" descr="Haskell Online IDE and Compi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28" name="Picture 24" descr="Lambda Calculus is Dead! Long live Lambda Calculus! – Mark Galea –  (cloudmark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163" y="4328098"/>
            <a:ext cx="2878136" cy="206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22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813390" y="45850"/>
            <a:ext cx="9436812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Logic programming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2807" y="1746173"/>
            <a:ext cx="30793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:- bro(</a:t>
            </a:r>
            <a:r>
              <a:rPr lang="en-US" sz="2800" dirty="0" err="1" smtClean="0"/>
              <a:t>dima</a:t>
            </a:r>
            <a:r>
              <a:rPr lang="en-US" sz="2800" dirty="0" smtClean="0"/>
              <a:t>, </a:t>
            </a:r>
            <a:r>
              <a:rPr lang="en-US" sz="2800" dirty="0" err="1" smtClean="0"/>
              <a:t>sasha</a:t>
            </a:r>
            <a:r>
              <a:rPr lang="en-US" sz="2800" dirty="0" smtClean="0"/>
              <a:t>).</a:t>
            </a:r>
          </a:p>
          <a:p>
            <a:r>
              <a:rPr lang="en-US" sz="2800" dirty="0"/>
              <a:t>:- bro(</a:t>
            </a:r>
            <a:r>
              <a:rPr lang="en-US" sz="2800" dirty="0" err="1"/>
              <a:t>sasha</a:t>
            </a:r>
            <a:r>
              <a:rPr lang="en-US" sz="2800" dirty="0"/>
              <a:t>, </a:t>
            </a:r>
            <a:r>
              <a:rPr lang="en-US" sz="2800" dirty="0" err="1"/>
              <a:t>petya</a:t>
            </a:r>
            <a:r>
              <a:rPr lang="en-US" sz="2800" dirty="0" smtClean="0"/>
              <a:t>).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479476" y="4738662"/>
            <a:ext cx="308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bro(X, Y) :- bro(Y, Z).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2562" y="1671439"/>
            <a:ext cx="2615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20AB3"/>
                </a:solidFill>
              </a:rPr>
              <a:t>?-: bro (</a:t>
            </a:r>
            <a:r>
              <a:rPr lang="en-US" sz="2800" dirty="0" err="1" smtClean="0">
                <a:solidFill>
                  <a:srgbClr val="020AB3"/>
                </a:solidFill>
              </a:rPr>
              <a:t>dima</a:t>
            </a:r>
            <a:r>
              <a:rPr lang="en-US" sz="2800" dirty="0" smtClean="0">
                <a:solidFill>
                  <a:srgbClr val="020AB3"/>
                </a:solidFill>
              </a:rPr>
              <a:t>, </a:t>
            </a:r>
            <a:r>
              <a:rPr lang="en-US" sz="2800" b="1" dirty="0" smtClean="0">
                <a:solidFill>
                  <a:srgbClr val="020AB3"/>
                </a:solidFill>
              </a:rPr>
              <a:t>X</a:t>
            </a:r>
            <a:r>
              <a:rPr lang="en-US" sz="2800" dirty="0" smtClean="0">
                <a:solidFill>
                  <a:srgbClr val="020AB3"/>
                </a:solidFill>
              </a:rPr>
              <a:t>).</a:t>
            </a:r>
            <a:endParaRPr lang="en-US" sz="2800" dirty="0">
              <a:solidFill>
                <a:srgbClr val="020AB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82562" y="2270207"/>
            <a:ext cx="2699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20AB3"/>
                </a:solidFill>
              </a:rPr>
              <a:t>?-: bro (</a:t>
            </a:r>
            <a:r>
              <a:rPr lang="en-US" sz="2800" dirty="0" err="1" smtClean="0">
                <a:solidFill>
                  <a:srgbClr val="020AB3"/>
                </a:solidFill>
              </a:rPr>
              <a:t>petya</a:t>
            </a:r>
            <a:r>
              <a:rPr lang="en-US" sz="2800" dirty="0" smtClean="0">
                <a:solidFill>
                  <a:srgbClr val="020AB3"/>
                </a:solidFill>
              </a:rPr>
              <a:t>, </a:t>
            </a:r>
            <a:r>
              <a:rPr lang="en-US" sz="2800" b="1" dirty="0" smtClean="0">
                <a:solidFill>
                  <a:srgbClr val="020AB3"/>
                </a:solidFill>
              </a:rPr>
              <a:t>X</a:t>
            </a:r>
            <a:r>
              <a:rPr lang="en-US" sz="2800" dirty="0" smtClean="0">
                <a:solidFill>
                  <a:srgbClr val="020AB3"/>
                </a:solidFill>
              </a:rPr>
              <a:t>).</a:t>
            </a:r>
            <a:endParaRPr lang="en-US" sz="2800" dirty="0">
              <a:solidFill>
                <a:srgbClr val="020AB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2807" y="5251845"/>
            <a:ext cx="4574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bro(X, Z) :- bro(X, </a:t>
            </a:r>
            <a:r>
              <a:rPr lang="en-US" sz="2800" dirty="0">
                <a:solidFill>
                  <a:srgbClr val="FFC000"/>
                </a:solidFill>
              </a:rPr>
              <a:t>Y</a:t>
            </a:r>
            <a:r>
              <a:rPr lang="en-US" sz="2800" dirty="0" smtClean="0">
                <a:solidFill>
                  <a:srgbClr val="FFC000"/>
                </a:solidFill>
              </a:rPr>
              <a:t>), bro(Y, Z).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9476" y="5728898"/>
            <a:ext cx="2654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bro(X, X) :- false.</a:t>
            </a:r>
          </a:p>
          <a:p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919748" y="1663110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X = </a:t>
            </a:r>
            <a:r>
              <a:rPr lang="en-US" sz="2800" dirty="0" err="1" smtClean="0">
                <a:solidFill>
                  <a:srgbClr val="FF0000"/>
                </a:solidFill>
              </a:rPr>
              <a:t>sasha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19748" y="2194659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No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3188" y="4635990"/>
            <a:ext cx="2699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20AB3"/>
                </a:solidFill>
              </a:rPr>
              <a:t>?-: bro (</a:t>
            </a:r>
            <a:r>
              <a:rPr lang="en-US" sz="2800" dirty="0" err="1" smtClean="0">
                <a:solidFill>
                  <a:srgbClr val="020AB3"/>
                </a:solidFill>
              </a:rPr>
              <a:t>petya</a:t>
            </a:r>
            <a:r>
              <a:rPr lang="en-US" sz="2800" dirty="0" smtClean="0">
                <a:solidFill>
                  <a:srgbClr val="020AB3"/>
                </a:solidFill>
              </a:rPr>
              <a:t>, </a:t>
            </a:r>
            <a:r>
              <a:rPr lang="en-US" sz="2800" b="1" dirty="0" smtClean="0">
                <a:solidFill>
                  <a:srgbClr val="020AB3"/>
                </a:solidFill>
              </a:rPr>
              <a:t>X</a:t>
            </a:r>
            <a:r>
              <a:rPr lang="en-US" sz="2800" dirty="0" smtClean="0">
                <a:solidFill>
                  <a:srgbClr val="020AB3"/>
                </a:solidFill>
              </a:rPr>
              <a:t>).</a:t>
            </a:r>
            <a:endParaRPr lang="en-US" sz="2800" dirty="0">
              <a:solidFill>
                <a:srgbClr val="020AB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7269" y="4635990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X = </a:t>
            </a:r>
            <a:r>
              <a:rPr lang="en-US" sz="2800" dirty="0" err="1" smtClean="0">
                <a:solidFill>
                  <a:srgbClr val="FF0000"/>
                </a:solidFill>
              </a:rPr>
              <a:t>sasha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77269" y="5159210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X = </a:t>
            </a:r>
            <a:r>
              <a:rPr lang="en-US" sz="2800" dirty="0" err="1" smtClean="0">
                <a:solidFill>
                  <a:srgbClr val="FF0000"/>
                </a:solidFill>
              </a:rPr>
              <a:t>dima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1078" y="1258749"/>
            <a:ext cx="952312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FACTS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47521" y="1140580"/>
            <a:ext cx="129573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QUERIES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61078" y="4174325"/>
            <a:ext cx="98155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RULES</a:t>
            </a:r>
            <a:endParaRPr lang="en-US" sz="2400" b="1" dirty="0"/>
          </a:p>
        </p:txBody>
      </p:sp>
      <p:pic>
        <p:nvPicPr>
          <p:cNvPr id="24580" name="Picture 4" descr="Два Человека-паука показывают друг на друга3 - Memepedia - 6 августа -  43624507735 - Медиаплатформа МирТесе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52" y="974690"/>
            <a:ext cx="5609690" cy="400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4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4405" y="506271"/>
            <a:ext cx="7471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Relational programming &amp; </a:t>
            </a:r>
            <a:r>
              <a:rPr lang="en-US" sz="3600" dirty="0" err="1" smtClean="0"/>
              <a:t>miniKanren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pic>
        <p:nvPicPr>
          <p:cNvPr id="23554" name="Picture 2" descr="The Reasoned Schemer, Second Edition front 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810" y="1501327"/>
            <a:ext cx="3903536" cy="501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1241" y="1655759"/>
            <a:ext cx="354058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DSL for logic programming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1241" y="2676418"/>
            <a:ext cx="22024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Host languages: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KOTLIN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….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15592" y="2809983"/>
            <a:ext cx="3132480" cy="295465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mul</a:t>
            </a:r>
            <a:r>
              <a:rPr lang="en-US" sz="2400" dirty="0" smtClean="0"/>
              <a:t>(2, 3, 6)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020AB3"/>
                </a:solidFill>
              </a:rPr>
              <a:t>?:- </a:t>
            </a:r>
            <a:r>
              <a:rPr lang="en-US" sz="2400" dirty="0" err="1" smtClean="0">
                <a:solidFill>
                  <a:srgbClr val="020AB3"/>
                </a:solidFill>
              </a:rPr>
              <a:t>mul</a:t>
            </a:r>
            <a:r>
              <a:rPr lang="en-US" sz="2400" dirty="0" smtClean="0">
                <a:solidFill>
                  <a:srgbClr val="020AB3"/>
                </a:solidFill>
              </a:rPr>
              <a:t>(2, 3, </a:t>
            </a:r>
            <a:r>
              <a:rPr lang="en-US" sz="2400" b="1" dirty="0" smtClean="0">
                <a:solidFill>
                  <a:srgbClr val="020AB3"/>
                </a:solidFill>
              </a:rPr>
              <a:t>X</a:t>
            </a:r>
            <a:r>
              <a:rPr lang="en-US" sz="2400" dirty="0" smtClean="0">
                <a:solidFill>
                  <a:srgbClr val="020AB3"/>
                </a:solidFill>
              </a:rPr>
              <a:t>)  </a:t>
            </a:r>
            <a:r>
              <a:rPr lang="en-US" sz="2400" dirty="0" smtClean="0">
                <a:solidFill>
                  <a:srgbClr val="FF0000"/>
                </a:solidFill>
              </a:rPr>
              <a:t>-&gt; 6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020AB3"/>
                </a:solidFill>
              </a:rPr>
              <a:t>?:- </a:t>
            </a:r>
            <a:r>
              <a:rPr lang="en-US" sz="2400" dirty="0" err="1" smtClean="0">
                <a:solidFill>
                  <a:srgbClr val="020AB3"/>
                </a:solidFill>
              </a:rPr>
              <a:t>mul</a:t>
            </a:r>
            <a:r>
              <a:rPr lang="en-US" sz="2400" dirty="0" smtClean="0">
                <a:solidFill>
                  <a:srgbClr val="020AB3"/>
                </a:solidFill>
              </a:rPr>
              <a:t>(2, </a:t>
            </a:r>
            <a:r>
              <a:rPr lang="en-US" sz="2400" b="1" dirty="0" smtClean="0">
                <a:solidFill>
                  <a:srgbClr val="020AB3"/>
                </a:solidFill>
              </a:rPr>
              <a:t>X</a:t>
            </a:r>
            <a:r>
              <a:rPr lang="en-US" sz="2400" dirty="0" smtClean="0">
                <a:solidFill>
                  <a:srgbClr val="020AB3"/>
                </a:solidFill>
              </a:rPr>
              <a:t>, 5)  </a:t>
            </a:r>
            <a:r>
              <a:rPr lang="en-US" sz="2400" dirty="0" smtClean="0">
                <a:solidFill>
                  <a:srgbClr val="FF0000"/>
                </a:solidFill>
              </a:rPr>
              <a:t>-&gt; 3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20AB3"/>
                </a:solidFill>
              </a:rPr>
              <a:t>?:- </a:t>
            </a:r>
            <a:r>
              <a:rPr lang="en-US" sz="2400" dirty="0" err="1" smtClean="0">
                <a:solidFill>
                  <a:srgbClr val="020AB3"/>
                </a:solidFill>
              </a:rPr>
              <a:t>mul</a:t>
            </a:r>
            <a:r>
              <a:rPr lang="en-US" sz="2400" dirty="0" smtClean="0">
                <a:solidFill>
                  <a:srgbClr val="020AB3"/>
                </a:solidFill>
              </a:rPr>
              <a:t>(</a:t>
            </a:r>
            <a:r>
              <a:rPr lang="en-US" sz="2400" b="1" dirty="0" smtClean="0">
                <a:solidFill>
                  <a:srgbClr val="020AB3"/>
                </a:solidFill>
              </a:rPr>
              <a:t>X</a:t>
            </a:r>
            <a:r>
              <a:rPr lang="en-US" sz="2400" dirty="0" smtClean="0">
                <a:solidFill>
                  <a:srgbClr val="020AB3"/>
                </a:solidFill>
              </a:rPr>
              <a:t>, </a:t>
            </a:r>
            <a:r>
              <a:rPr lang="en-US" sz="2400" dirty="0">
                <a:solidFill>
                  <a:srgbClr val="020AB3"/>
                </a:solidFill>
              </a:rPr>
              <a:t>2</a:t>
            </a:r>
            <a:r>
              <a:rPr lang="en-US" sz="2400" dirty="0" smtClean="0">
                <a:solidFill>
                  <a:srgbClr val="020AB3"/>
                </a:solidFill>
              </a:rPr>
              <a:t>, </a:t>
            </a:r>
            <a:r>
              <a:rPr lang="en-US" sz="2400" dirty="0">
                <a:solidFill>
                  <a:srgbClr val="020AB3"/>
                </a:solidFill>
              </a:rPr>
              <a:t>5</a:t>
            </a:r>
            <a:r>
              <a:rPr lang="en-US" sz="2400" dirty="0" smtClean="0">
                <a:solidFill>
                  <a:srgbClr val="020AB3"/>
                </a:solidFill>
              </a:rPr>
              <a:t>)  </a:t>
            </a:r>
            <a:r>
              <a:rPr lang="en-US" sz="2400" dirty="0" smtClean="0">
                <a:solidFill>
                  <a:srgbClr val="FF0000"/>
                </a:solidFill>
              </a:rPr>
              <a:t>-&gt; 2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35667" y="6042160"/>
            <a:ext cx="38376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WHAT INSTEAD OF HOW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931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8238" y="765424"/>
            <a:ext cx="9179960" cy="5232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Regex r = </a:t>
            </a:r>
            <a:r>
              <a:rPr lang="en-US" sz="2800" dirty="0" err="1" smtClean="0">
                <a:latin typeface="Consolas" panose="020B0609020204030204" pitchFamily="49" charset="0"/>
              </a:rPr>
              <a:t>Regex.compile</a:t>
            </a:r>
            <a:r>
              <a:rPr lang="en-US" sz="2800" dirty="0" smtClean="0">
                <a:latin typeface="Consolas" panose="020B0609020204030204" pitchFamily="49" charset="0"/>
              </a:rPr>
              <a:t>(</a:t>
            </a:r>
            <a:r>
              <a:rPr lang="en-US" sz="2800" b="1" dirty="0" smtClean="0">
                <a:latin typeface="Consolas" panose="020B0609020204030204" pitchFamily="49" charset="0"/>
              </a:rPr>
              <a:t>“-?</a:t>
            </a:r>
            <a:r>
              <a:rPr lang="en-US" sz="28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800" b="1" dirty="0" smtClean="0">
                <a:latin typeface="Consolas" panose="020B0609020204030204" pitchFamily="49" charset="0"/>
              </a:rPr>
              <a:t>[1-9]</a:t>
            </a:r>
            <a:r>
              <a:rPr lang="en-US" sz="28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US" sz="2800" b="1" dirty="0" smtClean="0">
                <a:latin typeface="Consolas" panose="020B0609020204030204" pitchFamily="49" charset="0"/>
              </a:rPr>
              <a:t>[0-9]*|0”</a:t>
            </a:r>
            <a:r>
              <a:rPr lang="en-US" sz="2800" dirty="0" smtClean="0"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8238" y="2356206"/>
            <a:ext cx="3298005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20AB3"/>
                </a:solidFill>
                <a:latin typeface="Consolas" panose="020B0609020204030204" pitchFamily="49" charset="0"/>
              </a:rPr>
              <a:t>r.matches</a:t>
            </a:r>
            <a:r>
              <a:rPr lang="en-US" sz="2800" dirty="0">
                <a:solidFill>
                  <a:srgbClr val="020AB3"/>
                </a:solidFill>
                <a:latin typeface="Consolas" panose="020B0609020204030204" pitchFamily="49" charset="0"/>
              </a:rPr>
              <a:t>(“-0”)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7142" y="3546295"/>
            <a:ext cx="5815173" cy="95410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20AB3"/>
                </a:solidFill>
                <a:latin typeface="Consolas" panose="020B0609020204030204" pitchFamily="49" charset="0"/>
              </a:rPr>
              <a:t>Match  m = </a:t>
            </a:r>
            <a:r>
              <a:rPr lang="en-US" sz="2800" dirty="0" err="1">
                <a:solidFill>
                  <a:srgbClr val="020AB3"/>
                </a:solidFill>
                <a:latin typeface="Consolas" panose="020B0609020204030204" pitchFamily="49" charset="0"/>
              </a:rPr>
              <a:t>r.matches</a:t>
            </a:r>
            <a:r>
              <a:rPr lang="en-US" sz="28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(“420”);</a:t>
            </a:r>
            <a:endParaRPr lang="en-US" sz="2800" dirty="0">
              <a:solidFill>
                <a:srgbClr val="020AB3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20AB3"/>
                </a:solidFill>
                <a:latin typeface="Consolas" panose="020B0609020204030204" pitchFamily="49" charset="0"/>
              </a:rPr>
              <a:t>m.get</a:t>
            </a:r>
            <a:r>
              <a:rPr lang="en-US" sz="2800" dirty="0">
                <a:solidFill>
                  <a:srgbClr val="020AB3"/>
                </a:solidFill>
                <a:latin typeface="Consolas" panose="020B0609020204030204" pitchFamily="49" charset="0"/>
              </a:rPr>
              <a:t>(1);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141" y="5250093"/>
            <a:ext cx="2969231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20AB3"/>
                </a:solidFill>
                <a:latin typeface="Consolas" panose="020B0609020204030204" pitchFamily="49" charset="0"/>
              </a:rPr>
              <a:t>m.generate</a:t>
            </a:r>
            <a:r>
              <a:rPr lang="en-US" sz="2800" dirty="0">
                <a:solidFill>
                  <a:srgbClr val="020AB3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5618" y="2356206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YES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05618" y="3522387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$1 = “4”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05618" y="516454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-123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97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77807" y="526819"/>
            <a:ext cx="1826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/>
              <a:t>OCanren</a:t>
            </a:r>
            <a:endParaRPr lang="ru-RU" sz="3600" dirty="0"/>
          </a:p>
        </p:txBody>
      </p:sp>
      <p:sp>
        <p:nvSpPr>
          <p:cNvPr id="4" name="Rectangle 3"/>
          <p:cNvSpPr/>
          <p:nvPr/>
        </p:nvSpPr>
        <p:spPr>
          <a:xfrm>
            <a:off x="456038" y="1934380"/>
            <a:ext cx="8569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github.com/JetBrains-Research/OCanren</a:t>
            </a:r>
            <a:r>
              <a:rPr lang="en-US" sz="2400" dirty="0" smtClean="0"/>
              <a:t>, Boulytchev, </a:t>
            </a:r>
            <a:r>
              <a:rPr lang="en-US" sz="2400" dirty="0" err="1" smtClean="0"/>
              <a:t>SpbU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56038" y="3023663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INTERPRET(program, input, output)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6038" y="3968934"/>
            <a:ext cx="4674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INTERPRET(program, input, </a:t>
            </a:r>
            <a:r>
              <a:rPr lang="en-US" sz="2400" b="1" dirty="0" smtClean="0">
                <a:solidFill>
                  <a:srgbClr val="020AB3"/>
                </a:solidFill>
              </a:rPr>
              <a:t>Output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91998" y="4936147"/>
            <a:ext cx="4634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INTERPRET(program, </a:t>
            </a:r>
            <a:r>
              <a:rPr lang="en-US" sz="2400" b="1" dirty="0" smtClean="0">
                <a:solidFill>
                  <a:srgbClr val="020AB3"/>
                </a:solidFill>
              </a:rPr>
              <a:t>Input</a:t>
            </a:r>
            <a:r>
              <a:rPr lang="en-US" sz="2400" dirty="0" smtClean="0"/>
              <a:t>, </a:t>
            </a:r>
            <a:r>
              <a:rPr lang="en-US" sz="2400" dirty="0"/>
              <a:t>output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91998" y="5949863"/>
            <a:ext cx="4628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INTERPRET(</a:t>
            </a:r>
            <a:r>
              <a:rPr lang="en-US" sz="2400" b="1" dirty="0">
                <a:solidFill>
                  <a:srgbClr val="020AB3"/>
                </a:solidFill>
              </a:rPr>
              <a:t>Program</a:t>
            </a:r>
            <a:r>
              <a:rPr lang="en-US" sz="2400" dirty="0" smtClean="0"/>
              <a:t>, input, output)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00801" y="3929819"/>
            <a:ext cx="2506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Forward execution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801" y="4936147"/>
            <a:ext cx="268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Backward execution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5551" y="5873662"/>
            <a:ext cx="245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Program synthesis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7646" y="207516"/>
            <a:ext cx="6884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Synthesis by verification in </a:t>
            </a:r>
            <a:r>
              <a:rPr lang="en-US" sz="3600" dirty="0" err="1" smtClean="0"/>
              <a:t>OCanren</a:t>
            </a:r>
            <a:endParaRPr lang="ru-RU" sz="3600" dirty="0"/>
          </a:p>
        </p:txBody>
      </p:sp>
      <p:sp>
        <p:nvSpPr>
          <p:cNvPr id="3" name="Flowchart: Process 2"/>
          <p:cNvSpPr/>
          <p:nvPr/>
        </p:nvSpPr>
        <p:spPr>
          <a:xfrm>
            <a:off x="1474341" y="1417834"/>
            <a:ext cx="1258585" cy="124831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3696985" y="1910992"/>
            <a:ext cx="1258585" cy="755152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/>
          <p:cNvSpPr/>
          <p:nvPr/>
        </p:nvSpPr>
        <p:spPr>
          <a:xfrm>
            <a:off x="7601164" y="1356189"/>
            <a:ext cx="1258585" cy="124831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01164" y="1664413"/>
            <a:ext cx="1258585" cy="94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dirty="0" err="1"/>
              <a:t>litres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96985" y="1910992"/>
            <a:ext cx="1258585" cy="755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 </a:t>
            </a:r>
            <a:r>
              <a:rPr lang="en-US" dirty="0" err="1"/>
              <a:t>litres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74341" y="1440949"/>
            <a:ext cx="1258585" cy="1225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5 </a:t>
            </a:r>
            <a:r>
              <a:rPr lang="en-US" sz="2400" dirty="0" err="1" smtClean="0"/>
              <a:t>litres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10282" y="956169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Input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878338" y="894524"/>
            <a:ext cx="1103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Output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10281" y="4503002"/>
            <a:ext cx="7521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Verifier = fill 5 | fill 3 | 5 -&gt; 3 | 3 -&gt; 5 | empty 5 | empty 3)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10281" y="3430006"/>
            <a:ext cx="797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20AB3"/>
                </a:solidFill>
              </a:rPr>
              <a:t>Program = [(</a:t>
            </a:r>
            <a:r>
              <a:rPr lang="en-US" sz="2400" b="1" dirty="0" smtClean="0">
                <a:solidFill>
                  <a:srgbClr val="00B050"/>
                </a:solidFill>
              </a:rPr>
              <a:t>water 5 in, water 3 in</a:t>
            </a:r>
            <a:r>
              <a:rPr lang="en-US" sz="2400" b="1" dirty="0" smtClean="0">
                <a:solidFill>
                  <a:srgbClr val="020AB3"/>
                </a:solidFill>
              </a:rPr>
              <a:t>, </a:t>
            </a:r>
            <a:r>
              <a:rPr lang="en-US" sz="2400" b="1" dirty="0" smtClean="0">
                <a:solidFill>
                  <a:srgbClr val="FF0000"/>
                </a:solidFill>
              </a:rPr>
              <a:t>water 5 out, water 3 out</a:t>
            </a:r>
            <a:r>
              <a:rPr lang="en-US" sz="2400" b="1" dirty="0" smtClean="0">
                <a:solidFill>
                  <a:srgbClr val="020AB3"/>
                </a:solidFill>
              </a:rPr>
              <a:t>)] </a:t>
            </a:r>
            <a:endParaRPr lang="en-US" sz="2400" b="1" dirty="0">
              <a:solidFill>
                <a:srgbClr val="020AB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0281" y="5566713"/>
            <a:ext cx="2310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fill 5 :- (</a:t>
            </a:r>
            <a:r>
              <a:rPr lang="en-US" sz="2400" b="1" dirty="0" smtClean="0">
                <a:solidFill>
                  <a:srgbClr val="00B050"/>
                </a:solidFill>
              </a:rPr>
              <a:t>_, 3</a:t>
            </a:r>
            <a:r>
              <a:rPr lang="en-US" sz="2400" b="1" dirty="0" smtClean="0"/>
              <a:t>, </a:t>
            </a:r>
            <a:r>
              <a:rPr lang="en-US" sz="2400" b="1" dirty="0" smtClean="0">
                <a:solidFill>
                  <a:srgbClr val="FF0000"/>
                </a:solidFill>
              </a:rPr>
              <a:t>5, 3</a:t>
            </a:r>
            <a:r>
              <a:rPr lang="en-US" sz="2400" b="1" dirty="0" smtClean="0"/>
              <a:t>)</a:t>
            </a:r>
            <a:endParaRPr lang="en-US" sz="2400" dirty="0"/>
          </a:p>
        </p:txBody>
      </p:sp>
      <p:sp>
        <p:nvSpPr>
          <p:cNvPr id="16" name="Flowchart: Process 15"/>
          <p:cNvSpPr/>
          <p:nvPr/>
        </p:nvSpPr>
        <p:spPr>
          <a:xfrm>
            <a:off x="9232416" y="1837787"/>
            <a:ext cx="1258585" cy="755152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 </a:t>
            </a:r>
            <a:r>
              <a:rPr lang="en-US" dirty="0" err="1"/>
              <a:t>litres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3dnews.ru/assets/external/illustrations/2013/11/18/779556/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32" y="487005"/>
            <a:ext cx="112680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8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476" y="2685515"/>
            <a:ext cx="107618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 smtClean="0"/>
              <a:t>PART </a:t>
            </a:r>
            <a:r>
              <a:rPr lang="en-US" sz="8800" dirty="0" smtClean="0"/>
              <a:t>I</a:t>
            </a:r>
            <a:r>
              <a:rPr lang="en-US" sz="8800" dirty="0"/>
              <a:t> </a:t>
            </a:r>
            <a:r>
              <a:rPr lang="en-US" sz="8800" dirty="0" err="1" smtClean="0"/>
              <a:t>I</a:t>
            </a:r>
            <a:r>
              <a:rPr lang="en-US" sz="8800" dirty="0"/>
              <a:t> </a:t>
            </a:r>
            <a:r>
              <a:rPr lang="en-US" sz="8800" dirty="0" err="1"/>
              <a:t>I</a:t>
            </a:r>
            <a:r>
              <a:rPr lang="en-US" sz="8800" dirty="0" smtClean="0"/>
              <a:t> </a:t>
            </a:r>
            <a:r>
              <a:rPr lang="en-US" sz="8800" dirty="0" smtClean="0"/>
              <a:t>: </a:t>
            </a:r>
            <a:r>
              <a:rPr lang="en-US" sz="8800" b="1" dirty="0" smtClean="0">
                <a:solidFill>
                  <a:srgbClr val="FF0000"/>
                </a:solidFill>
              </a:rPr>
              <a:t>ANALYSIS AND SYNTHESIS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8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936" y="500330"/>
            <a:ext cx="4686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Synthesis by verification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157573" y="1833937"/>
            <a:ext cx="6524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String s = </a:t>
            </a:r>
            <a:r>
              <a:rPr lang="en-US" sz="2400" b="1" dirty="0" smtClean="0">
                <a:solidFill>
                  <a:srgbClr val="020AB3"/>
                </a:solidFill>
                <a:latin typeface="Consolas" panose="020B0609020204030204" pitchFamily="49" charset="0"/>
              </a:rPr>
              <a:t>&lt;concatenate&gt;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x,y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assert(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latin typeface="Consolas" panose="020B0609020204030204" pitchFamily="49" charset="0"/>
              </a:rPr>
              <a:t>s.length</a:t>
            </a:r>
            <a:r>
              <a:rPr lang="en-US" sz="2400" dirty="0" smtClean="0">
                <a:latin typeface="Consolas" panose="020B0609020204030204" pitchFamily="49" charset="0"/>
              </a:rPr>
              <a:t> == </a:t>
            </a:r>
            <a:r>
              <a:rPr lang="en-US" sz="2400" dirty="0" err="1" smtClean="0">
                <a:latin typeface="Consolas" panose="020B0609020204030204" pitchFamily="49" charset="0"/>
              </a:rPr>
              <a:t>x.length</a:t>
            </a:r>
            <a:r>
              <a:rPr lang="en-US" sz="2400" dirty="0" smtClean="0">
                <a:latin typeface="Consolas" panose="020B0609020204030204" pitchFamily="49" charset="0"/>
              </a:rPr>
              <a:t> + </a:t>
            </a:r>
            <a:r>
              <a:rPr lang="en-US" sz="2400" dirty="0" err="1" smtClean="0">
                <a:latin typeface="Consolas" panose="020B0609020204030204" pitchFamily="49" charset="0"/>
              </a:rPr>
              <a:t>y.length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 &amp;&amp; </a:t>
            </a:r>
            <a:r>
              <a:rPr lang="en-US" sz="2400" dirty="0" err="1" smtClean="0">
                <a:latin typeface="Consolas" panose="020B0609020204030204" pitchFamily="49" charset="0"/>
              </a:rPr>
              <a:t>s.startsWith</a:t>
            </a:r>
            <a:r>
              <a:rPr lang="en-US" sz="2400" dirty="0" smtClean="0">
                <a:latin typeface="Consolas" panose="020B0609020204030204" pitchFamily="49" charset="0"/>
              </a:rPr>
              <a:t>(x)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 &amp;&amp; </a:t>
            </a:r>
            <a:r>
              <a:rPr lang="en-US" sz="2400" dirty="0" err="1" smtClean="0">
                <a:latin typeface="Consolas" panose="020B0609020204030204" pitchFamily="49" charset="0"/>
              </a:rPr>
              <a:t>s.endsWith</a:t>
            </a:r>
            <a:r>
              <a:rPr lang="en-US" sz="2400" dirty="0" smtClean="0">
                <a:latin typeface="Consolas" panose="020B0609020204030204" pitchFamily="49" charset="0"/>
              </a:rPr>
              <a:t>(y)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25075" y="520878"/>
            <a:ext cx="1693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Analysis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157573" y="1833937"/>
            <a:ext cx="6524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String s = concatenate(x, y)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assert(</a:t>
            </a:r>
          </a:p>
          <a:p>
            <a:r>
              <a:rPr lang="en-US" sz="2400" dirty="0">
                <a:solidFill>
                  <a:srgbClr val="020AB3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s.length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x.length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+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y.length</a:t>
            </a:r>
            <a:endParaRPr lang="en-US" sz="2400" dirty="0" smtClean="0">
              <a:solidFill>
                <a:srgbClr val="020AB3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20AB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s.startsWith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sz="2400" dirty="0">
                <a:solidFill>
                  <a:srgbClr val="020AB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s.endsWith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(y)</a:t>
            </a:r>
          </a:p>
          <a:p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20AB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0185" y="500330"/>
            <a:ext cx="44487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Property-based testing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157573" y="1833937"/>
            <a:ext cx="6524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String s = concatenate(</a:t>
            </a:r>
            <a:r>
              <a:rPr lang="en-US" sz="2400" b="1" dirty="0">
                <a:solidFill>
                  <a:srgbClr val="020AB3"/>
                </a:solidFill>
                <a:latin typeface="Consolas" panose="020B0609020204030204" pitchFamily="49" charset="0"/>
              </a:rPr>
              <a:t>x</a:t>
            </a:r>
            <a:r>
              <a:rPr lang="en-US" sz="2400" dirty="0" smtClean="0"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20AB3"/>
                </a:solidFill>
                <a:latin typeface="Consolas" panose="020B0609020204030204" pitchFamily="49" charset="0"/>
              </a:rPr>
              <a:t>y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assert(</a:t>
            </a:r>
          </a:p>
          <a:p>
            <a:r>
              <a:rPr lang="en-US" sz="2400" dirty="0">
                <a:solidFill>
                  <a:srgbClr val="020AB3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s.length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x.length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+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y.length</a:t>
            </a:r>
            <a:endParaRPr lang="en-US" sz="2400" dirty="0" smtClean="0">
              <a:solidFill>
                <a:srgbClr val="020AB3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20AB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s.startsWith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sz="2400" dirty="0">
                <a:solidFill>
                  <a:srgbClr val="020AB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s.endsWith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(y)</a:t>
            </a:r>
          </a:p>
          <a:p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20AB3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57573" y="5342169"/>
            <a:ext cx="3798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Fuzz x, y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Found assertion violation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Minimize x, y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956130" y="5383267"/>
            <a:ext cx="1845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solidFill>
                  <a:srgbClr val="FF0000"/>
                </a:solidFill>
                <a:latin typeface="Myriad Pro"/>
              </a:rPr>
              <a:t>QuickCheck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95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9029" y="510604"/>
            <a:ext cx="3238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Symbolic</a:t>
            </a:r>
            <a:r>
              <a:rPr lang="en-US" sz="3600" dirty="0" smtClean="0"/>
              <a:t> testing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741470" y="1823662"/>
            <a:ext cx="6524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String s = concatenate(</a:t>
            </a:r>
            <a:r>
              <a:rPr lang="en-US" sz="2400" b="1" dirty="0">
                <a:solidFill>
                  <a:srgbClr val="020AB3"/>
                </a:solidFill>
                <a:latin typeface="Consolas" panose="020B0609020204030204" pitchFamily="49" charset="0"/>
              </a:rPr>
              <a:t>x</a:t>
            </a:r>
            <a:r>
              <a:rPr lang="en-US" sz="2400" dirty="0" smtClean="0"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20AB3"/>
                </a:solidFill>
                <a:latin typeface="Consolas" panose="020B0609020204030204" pitchFamily="49" charset="0"/>
              </a:rPr>
              <a:t>y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assert(</a:t>
            </a:r>
          </a:p>
          <a:p>
            <a:r>
              <a:rPr lang="en-US" sz="2400" dirty="0">
                <a:solidFill>
                  <a:srgbClr val="020AB3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s.length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x.length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+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y.length</a:t>
            </a:r>
            <a:endParaRPr lang="en-US" sz="2400" dirty="0" smtClean="0">
              <a:solidFill>
                <a:srgbClr val="020AB3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20AB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s.startsWith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sz="2400" dirty="0">
                <a:solidFill>
                  <a:srgbClr val="020AB3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2400" dirty="0" err="1" smtClean="0">
                <a:solidFill>
                  <a:srgbClr val="020AB3"/>
                </a:solidFill>
                <a:latin typeface="Consolas" panose="020B0609020204030204" pitchFamily="49" charset="0"/>
              </a:rPr>
              <a:t>s.endsWith</a:t>
            </a:r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(y)</a:t>
            </a:r>
          </a:p>
          <a:p>
            <a:r>
              <a:rPr lang="en-US" sz="2400" dirty="0" smtClean="0">
                <a:solidFill>
                  <a:srgbClr val="020AB3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20AB3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4688" y="5388335"/>
            <a:ext cx="3798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Execute all possible paths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Found assertion violation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85563" y="5342168"/>
            <a:ext cx="3388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Java Symbolic Path Finder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3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82" y="1573234"/>
            <a:ext cx="3705332" cy="3296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43" y="1573234"/>
            <a:ext cx="7210317" cy="3332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61" y="231561"/>
            <a:ext cx="6340867" cy="11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1" y="231561"/>
            <a:ext cx="6340867" cy="11039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70" y="1632857"/>
            <a:ext cx="2831185" cy="4175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947" y="1632857"/>
            <a:ext cx="4264088" cy="41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142064" y="2760556"/>
            <a:ext cx="1256226" cy="845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onsolas" panose="020B0609020204030204" pitchFamily="49" charset="0"/>
              </a:rPr>
              <a:t>Client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770759" y="2808677"/>
            <a:ext cx="1597715" cy="733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>
                <a:latin typeface="Consolas" panose="020B0609020204030204" pitchFamily="49" charset="0"/>
              </a:rPr>
              <a:t>Analysts</a:t>
            </a:r>
            <a:endParaRPr lang="en-US" i="1" dirty="0">
              <a:latin typeface="Consolas" panose="020B0609020204030204" pitchFamily="49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358713" y="2808677"/>
            <a:ext cx="1878690" cy="6898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 smtClean="0">
                <a:latin typeface="Consolas" panose="020B0609020204030204" pitchFamily="49" charset="0"/>
              </a:rPr>
              <a:t>Architects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8162144" y="2808677"/>
            <a:ext cx="1762007" cy="6758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 smtClean="0">
                <a:latin typeface="Consolas" panose="020B0609020204030204" pitchFamily="49" charset="0"/>
              </a:rPr>
              <a:t>Developer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0678571" y="2815639"/>
            <a:ext cx="815010" cy="6758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onsolas" panose="020B0609020204030204" pitchFamily="49" charset="0"/>
              </a:rPr>
              <a:t>QA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3" name="Straight Arrow Connector 2"/>
          <p:cNvCxnSpPr>
            <a:stCxn id="13" idx="3"/>
            <a:endCxn id="16" idx="1"/>
          </p:cNvCxnSpPr>
          <p:nvPr/>
        </p:nvCxnSpPr>
        <p:spPr>
          <a:xfrm flipV="1">
            <a:off x="1398290" y="3175336"/>
            <a:ext cx="1372469" cy="82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6191" y="2234533"/>
            <a:ext cx="1452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Informal</a:t>
            </a:r>
          </a:p>
          <a:p>
            <a:r>
              <a:rPr lang="en-US" dirty="0" smtClean="0"/>
              <a:t>requirements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6" idx="3"/>
            <a:endCxn id="22" idx="1"/>
          </p:cNvCxnSpPr>
          <p:nvPr/>
        </p:nvCxnSpPr>
        <p:spPr>
          <a:xfrm flipV="1">
            <a:off x="4368474" y="3153581"/>
            <a:ext cx="990239" cy="217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37335" y="2066606"/>
            <a:ext cx="1452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Formal </a:t>
            </a:r>
          </a:p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028479" y="2031249"/>
            <a:ext cx="1592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UML diagrams,</a:t>
            </a:r>
          </a:p>
          <a:p>
            <a:r>
              <a:rPr lang="en-US" dirty="0" smtClean="0"/>
              <a:t>models, docs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550176" y="5666797"/>
            <a:ext cx="1071797" cy="4721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>
                <a:latin typeface="Consolas" panose="020B0609020204030204" pitchFamily="49" charset="0"/>
              </a:rPr>
              <a:t>PROD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195629" y="4098455"/>
            <a:ext cx="72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TESTS</a:t>
            </a:r>
            <a:endParaRPr lang="en-US" dirty="0" smtClean="0"/>
          </a:p>
        </p:txBody>
      </p:sp>
      <p:cxnSp>
        <p:nvCxnSpPr>
          <p:cNvPr id="42" name="Curved Connector 41"/>
          <p:cNvCxnSpPr>
            <a:stCxn id="23" idx="2"/>
          </p:cNvCxnSpPr>
          <p:nvPr/>
        </p:nvCxnSpPr>
        <p:spPr>
          <a:xfrm rot="16200000" flipH="1">
            <a:off x="8769742" y="3757968"/>
            <a:ext cx="2182235" cy="1635422"/>
          </a:xfrm>
          <a:prstGeom prst="curvedConnector3">
            <a:avLst>
              <a:gd name="adj1" fmla="val 68597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184344" y="3906763"/>
            <a:ext cx="1804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</a:t>
            </a:r>
            <a:r>
              <a:rPr lang="en-US" dirty="0" err="1" smtClean="0"/>
              <a:t>analisys</a:t>
            </a:r>
            <a:endParaRPr lang="en-US" dirty="0" smtClean="0"/>
          </a:p>
          <a:p>
            <a:r>
              <a:rPr lang="en-US" dirty="0" smtClean="0"/>
              <a:t>Test generation</a:t>
            </a:r>
          </a:p>
        </p:txBody>
      </p:sp>
      <p:cxnSp>
        <p:nvCxnSpPr>
          <p:cNvPr id="48" name="Curved Connector 47"/>
          <p:cNvCxnSpPr>
            <a:stCxn id="22" idx="2"/>
          </p:cNvCxnSpPr>
          <p:nvPr/>
        </p:nvCxnSpPr>
        <p:spPr>
          <a:xfrm rot="16200000" flipH="1">
            <a:off x="7213103" y="2583440"/>
            <a:ext cx="2274437" cy="4104526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770044" y="3976773"/>
            <a:ext cx="17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generation</a:t>
            </a:r>
          </a:p>
        </p:txBody>
      </p:sp>
      <p:cxnSp>
        <p:nvCxnSpPr>
          <p:cNvPr id="55" name="Curved Connector 54"/>
          <p:cNvCxnSpPr>
            <a:stCxn id="16" idx="2"/>
          </p:cNvCxnSpPr>
          <p:nvPr/>
        </p:nvCxnSpPr>
        <p:spPr>
          <a:xfrm rot="16200000" flipH="1">
            <a:off x="5858835" y="1252777"/>
            <a:ext cx="2305905" cy="6884340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252212" y="3886899"/>
            <a:ext cx="188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</a:t>
            </a:r>
          </a:p>
          <a:p>
            <a:r>
              <a:rPr lang="en-US" dirty="0">
                <a:solidFill>
                  <a:srgbClr val="FF0000"/>
                </a:solidFill>
              </a:rPr>
              <a:t>Program synthesis</a:t>
            </a:r>
          </a:p>
        </p:txBody>
      </p:sp>
      <p:cxnSp>
        <p:nvCxnSpPr>
          <p:cNvPr id="61" name="Curved Connector 60"/>
          <p:cNvCxnSpPr/>
          <p:nvPr/>
        </p:nvCxnSpPr>
        <p:spPr>
          <a:xfrm rot="16200000" flipH="1">
            <a:off x="4492057" y="-35141"/>
            <a:ext cx="2367887" cy="9683778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89873" y="4454018"/>
            <a:ext cx="2016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</a:t>
            </a:r>
          </a:p>
          <a:p>
            <a:r>
              <a:rPr lang="en-US" dirty="0">
                <a:solidFill>
                  <a:srgbClr val="FF0000"/>
                </a:solidFill>
              </a:rPr>
              <a:t>Advanced synthesis</a:t>
            </a:r>
          </a:p>
        </p:txBody>
      </p:sp>
      <p:sp>
        <p:nvSpPr>
          <p:cNvPr id="98" name="Rectangle 97"/>
          <p:cNvSpPr/>
          <p:nvPr/>
        </p:nvSpPr>
        <p:spPr>
          <a:xfrm>
            <a:off x="1817041" y="164142"/>
            <a:ext cx="7626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Next decade opportunities</a:t>
            </a:r>
            <a:r>
              <a:rPr lang="en-US" sz="3600" dirty="0" smtClean="0"/>
              <a:t> for synthesis</a:t>
            </a:r>
            <a:endParaRPr lang="ru-RU" sz="3600" dirty="0"/>
          </a:p>
        </p:txBody>
      </p:sp>
      <p:cxnSp>
        <p:nvCxnSpPr>
          <p:cNvPr id="102" name="Straight Arrow Connector 101"/>
          <p:cNvCxnSpPr>
            <a:stCxn id="22" idx="3"/>
            <a:endCxn id="23" idx="1"/>
          </p:cNvCxnSpPr>
          <p:nvPr/>
        </p:nvCxnSpPr>
        <p:spPr>
          <a:xfrm flipV="1">
            <a:off x="7237403" y="3146620"/>
            <a:ext cx="924741" cy="69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23" idx="3"/>
            <a:endCxn id="19" idx="1"/>
          </p:cNvCxnSpPr>
          <p:nvPr/>
        </p:nvCxnSpPr>
        <p:spPr>
          <a:xfrm>
            <a:off x="9924151" y="3146620"/>
            <a:ext cx="754420" cy="69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9" idx="2"/>
            <a:endCxn id="35" idx="0"/>
          </p:cNvCxnSpPr>
          <p:nvPr/>
        </p:nvCxnSpPr>
        <p:spPr>
          <a:xfrm flipH="1">
            <a:off x="11086075" y="3491523"/>
            <a:ext cx="1" cy="21752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625691" y="218555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747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3" grpId="0"/>
      <p:bldP spid="60" grpId="0"/>
      <p:bldP spid="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231169" y="2706979"/>
            <a:ext cx="269330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Formal specification</a:t>
            </a:r>
            <a:endParaRPr lang="en-US" sz="2400" dirty="0"/>
          </a:p>
        </p:txBody>
      </p:sp>
      <p:sp>
        <p:nvSpPr>
          <p:cNvPr id="78" name="TextBox 77"/>
          <p:cNvSpPr txBox="1"/>
          <p:nvPr/>
        </p:nvSpPr>
        <p:spPr>
          <a:xfrm>
            <a:off x="231169" y="3812126"/>
            <a:ext cx="2599361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Provided examples</a:t>
            </a:r>
            <a:endParaRPr lang="en-US" sz="2400" dirty="0"/>
          </a:p>
        </p:txBody>
      </p:sp>
      <p:sp>
        <p:nvSpPr>
          <p:cNvPr id="79" name="TextBox 78"/>
          <p:cNvSpPr txBox="1"/>
          <p:nvPr/>
        </p:nvSpPr>
        <p:spPr>
          <a:xfrm>
            <a:off x="231169" y="4670810"/>
            <a:ext cx="2676246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Guessed user intent</a:t>
            </a:r>
            <a:endParaRPr lang="en-US" sz="2400" dirty="0"/>
          </a:p>
        </p:txBody>
      </p:sp>
      <p:sp>
        <p:nvSpPr>
          <p:cNvPr id="1035" name="Cloud 1034"/>
          <p:cNvSpPr/>
          <p:nvPr/>
        </p:nvSpPr>
        <p:spPr>
          <a:xfrm>
            <a:off x="9616041" y="2835825"/>
            <a:ext cx="1942386" cy="1302956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Program</a:t>
            </a:r>
          </a:p>
          <a:p>
            <a:pPr algn="ctr"/>
            <a:r>
              <a:rPr lang="en-US" sz="2400" dirty="0" smtClean="0"/>
              <a:t>space</a:t>
            </a:r>
            <a:endParaRPr lang="en-US" sz="2400" dirty="0"/>
          </a:p>
        </p:txBody>
      </p:sp>
      <p:cxnSp>
        <p:nvCxnSpPr>
          <p:cNvPr id="1038" name="Straight Arrow Connector 1037"/>
          <p:cNvCxnSpPr>
            <a:stCxn id="77" idx="3"/>
          </p:cNvCxnSpPr>
          <p:nvPr/>
        </p:nvCxnSpPr>
        <p:spPr>
          <a:xfrm>
            <a:off x="2924470" y="2937812"/>
            <a:ext cx="1598235" cy="36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8" idx="3"/>
          </p:cNvCxnSpPr>
          <p:nvPr/>
        </p:nvCxnSpPr>
        <p:spPr>
          <a:xfrm flipV="1">
            <a:off x="2830530" y="3581294"/>
            <a:ext cx="1710739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3"/>
          </p:cNvCxnSpPr>
          <p:nvPr/>
        </p:nvCxnSpPr>
        <p:spPr>
          <a:xfrm flipV="1">
            <a:off x="2907415" y="4022422"/>
            <a:ext cx="1633854" cy="87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25" idx="3"/>
            <a:endCxn id="1035" idx="2"/>
          </p:cNvCxnSpPr>
          <p:nvPr/>
        </p:nvCxnSpPr>
        <p:spPr>
          <a:xfrm flipV="1">
            <a:off x="6636171" y="3487303"/>
            <a:ext cx="29858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Bevel 1048"/>
          <p:cNvSpPr/>
          <p:nvPr/>
        </p:nvSpPr>
        <p:spPr>
          <a:xfrm>
            <a:off x="7834096" y="4022422"/>
            <a:ext cx="1201246" cy="463581"/>
          </a:xfrm>
          <a:prstGeom prst="bevel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H="1">
            <a:off x="6699293" y="3860546"/>
            <a:ext cx="2916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/>
          <p:cNvSpPr txBox="1"/>
          <p:nvPr/>
        </p:nvSpPr>
        <p:spPr>
          <a:xfrm>
            <a:off x="7644051" y="2978236"/>
            <a:ext cx="1302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earch in</a:t>
            </a:r>
            <a:endParaRPr lang="en-US" sz="2400" dirty="0"/>
          </a:p>
        </p:txBody>
      </p:sp>
      <p:sp>
        <p:nvSpPr>
          <p:cNvPr id="125" name="Content Placeholder 2"/>
          <p:cNvSpPr txBox="1">
            <a:spLocks/>
          </p:cNvSpPr>
          <p:nvPr/>
        </p:nvSpPr>
        <p:spPr>
          <a:xfrm>
            <a:off x="4630265" y="2720394"/>
            <a:ext cx="2005906" cy="15338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nsolas" panose="020B0609020204030204" pitchFamily="49" charset="0"/>
              </a:rPr>
              <a:t>PROGRAM </a:t>
            </a:r>
          </a:p>
          <a:p>
            <a:r>
              <a:rPr lang="en-US" sz="2800" b="1" dirty="0" smtClean="0">
                <a:latin typeface="Consolas" panose="020B0609020204030204" pitchFamily="49" charset="0"/>
              </a:rPr>
              <a:t>SYNTHESIS</a:t>
            </a:r>
            <a:endParaRPr lang="en-US" sz="2800" b="1" dirty="0" smtClean="0">
              <a:latin typeface="Consolas" panose="020B0609020204030204" pitchFamily="49" charset="0"/>
            </a:endParaRPr>
          </a:p>
        </p:txBody>
      </p:sp>
      <p:sp>
        <p:nvSpPr>
          <p:cNvPr id="6" name="Flowchart: Terminator 5"/>
          <p:cNvSpPr/>
          <p:nvPr/>
        </p:nvSpPr>
        <p:spPr>
          <a:xfrm>
            <a:off x="4541269" y="4649769"/>
            <a:ext cx="2454012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Test generation</a:t>
            </a:r>
            <a:endParaRPr lang="en-US" sz="2400" dirty="0"/>
          </a:p>
        </p:txBody>
      </p:sp>
      <p:sp>
        <p:nvSpPr>
          <p:cNvPr id="43" name="Flowchart: Terminator 42"/>
          <p:cNvSpPr/>
          <p:nvPr/>
        </p:nvSpPr>
        <p:spPr>
          <a:xfrm>
            <a:off x="4522705" y="5191895"/>
            <a:ext cx="2836323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Superoptimization</a:t>
            </a:r>
            <a:endParaRPr lang="en-US" sz="2400" dirty="0"/>
          </a:p>
        </p:txBody>
      </p:sp>
      <p:sp>
        <p:nvSpPr>
          <p:cNvPr id="44" name="Flowchart: Terminator 43"/>
          <p:cNvSpPr/>
          <p:nvPr/>
        </p:nvSpPr>
        <p:spPr>
          <a:xfrm>
            <a:off x="4541269" y="5762356"/>
            <a:ext cx="2220686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Deobfuscation</a:t>
            </a:r>
            <a:endParaRPr lang="en-US" sz="2400" dirty="0"/>
          </a:p>
        </p:txBody>
      </p:sp>
      <p:sp>
        <p:nvSpPr>
          <p:cNvPr id="56" name="Rectangle 55"/>
          <p:cNvSpPr/>
          <p:nvPr/>
        </p:nvSpPr>
        <p:spPr>
          <a:xfrm>
            <a:off x="1817041" y="164142"/>
            <a:ext cx="61727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Program Synthesis </a:t>
            </a:r>
            <a:r>
              <a:rPr lang="en-US" sz="3600" dirty="0" err="1"/>
              <a:t>Birdeye</a:t>
            </a:r>
            <a:r>
              <a:rPr lang="en-US" sz="3600" dirty="0"/>
              <a:t> View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65545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 animBg="1"/>
      <p:bldP spid="1049" grpId="0" animBg="1"/>
      <p:bldP spid="1063" grpId="0"/>
      <p:bldP spid="6" grpId="0" animBg="1"/>
      <p:bldP spid="43" grpId="0" animBg="1"/>
      <p:bldP spid="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5BCC8B9-5F81-4B39-8C4D-706FCCD8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Programming by Example: FlashFill in Excel</a:t>
            </a:r>
            <a:endParaRPr lang="ru-RU"/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="" xmlns:a16="http://schemas.microsoft.com/office/drawing/2014/main" id="{2C56463A-DBDD-4728-B811-215FB467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8" y="2387833"/>
            <a:ext cx="8348359" cy="6632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0AA5E69-E341-467C-9474-EAFA23723E3A}"/>
              </a:ext>
            </a:extLst>
          </p:cNvPr>
          <p:cNvSpPr txBox="1"/>
          <p:nvPr/>
        </p:nvSpPr>
        <p:spPr>
          <a:xfrm>
            <a:off x="436550" y="1445685"/>
            <a:ext cx="116201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/>
              <a:t>Excel automatically syntheses the formula </a:t>
            </a:r>
            <a:r>
              <a:rPr lang="ru-RU" sz="2400" dirty="0">
                <a:latin typeface="Courier New"/>
              </a:rPr>
              <a:t/>
            </a:r>
            <a:br>
              <a:rPr lang="ru-RU" sz="2400" dirty="0">
                <a:latin typeface="Courier New"/>
              </a:rPr>
            </a:br>
            <a:r>
              <a:rPr lang="ru-RU" sz="2400" dirty="0" err="1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Concatenate</a:t>
            </a:r>
            <a:r>
              <a:rPr lang="ru-RU" sz="2400" dirty="0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(</a:t>
            </a:r>
            <a:r>
              <a:rPr lang="ru-RU" sz="2400" dirty="0" err="1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ToLower</a:t>
            </a:r>
            <a:r>
              <a:rPr lang="ru-RU" sz="2400" dirty="0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(</a:t>
            </a:r>
            <a:r>
              <a:rPr lang="ru-RU" sz="2400" dirty="0" err="1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Substring</a:t>
            </a:r>
            <a:r>
              <a:rPr lang="ru-RU" sz="2400" dirty="0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(v, </a:t>
            </a:r>
            <a:r>
              <a:rPr lang="ru-RU" sz="2400" dirty="0" err="1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WordToken</a:t>
            </a:r>
            <a:r>
              <a:rPr lang="ru-RU" sz="2400" dirty="0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, 1)), “ ”, </a:t>
            </a:r>
            <a:r>
              <a:rPr lang="ru-RU" sz="2400" dirty="0" err="1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ToLower</a:t>
            </a:r>
            <a:r>
              <a:rPr lang="ru-RU" sz="2400" dirty="0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(</a:t>
            </a:r>
            <a:r>
              <a:rPr lang="ru-RU" sz="2400" dirty="0" err="1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Substring</a:t>
            </a:r>
            <a:r>
              <a:rPr lang="ru-RU" sz="2400" dirty="0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(v, </a:t>
            </a:r>
            <a:r>
              <a:rPr lang="ru-RU" sz="2400" dirty="0" err="1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WordToken</a:t>
            </a:r>
            <a:r>
              <a:rPr lang="ru-RU" sz="2400" dirty="0">
                <a:solidFill>
                  <a:srgbClr val="FF0000"/>
                </a:solidFill>
                <a:latin typeface="Calibri Light"/>
                <a:ea typeface="+mn-lt"/>
                <a:cs typeface="+mn-lt"/>
              </a:rPr>
              <a:t>, 2)))</a:t>
            </a:r>
            <a:r>
              <a:rPr lang="ru-RU" sz="2400" dirty="0">
                <a:latin typeface="Calibri Light"/>
                <a:ea typeface="+mn-lt"/>
                <a:cs typeface="+mn-lt"/>
              </a:rPr>
              <a:t> </a:t>
            </a:r>
            <a:endParaRPr lang="ru-RU" sz="2400" dirty="0"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5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Ножной переключатель с USB Педаль клавиатуры для HID ПК компьютера USB  экшн-переключатель управления предварительной программирования клавиш  функции мыши ПК игры | АлиЭкспресс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770" y="502896"/>
            <a:ext cx="2322497" cy="232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Микрофон Радио Аудио - Бесплатное изображение на Pixab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00" y="674719"/>
            <a:ext cx="2388141" cy="25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77" y="3703834"/>
            <a:ext cx="4202766" cy="2450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232" y="3595463"/>
            <a:ext cx="12192000" cy="27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6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B340071-C340-4288-A8A0-3611F2E9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45" y="60523"/>
            <a:ext cx="10515600" cy="1325563"/>
          </a:xfrm>
        </p:spPr>
        <p:txBody>
          <a:bodyPr/>
          <a:lstStyle/>
          <a:p>
            <a:r>
              <a:rPr lang="ru-RU">
                <a:cs typeface="Calibri Light"/>
              </a:rPr>
              <a:t>Code Completion</a:t>
            </a:r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="" xmlns:a16="http://schemas.microsoft.com/office/drawing/2014/main" id="{1995FE69-09CC-43D1-9B9D-067CB551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9124"/>
            <a:ext cx="12118369" cy="3975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3243" y="621251"/>
            <a:ext cx="469154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Formal specification: </a:t>
            </a:r>
            <a:r>
              <a:rPr lang="en-US" sz="2400" dirty="0" smtClean="0"/>
              <a:t>code compiles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593243" y="2549124"/>
            <a:ext cx="3434687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Provided examples: </a:t>
            </a:r>
            <a:r>
              <a:rPr lang="en-US" sz="2400" dirty="0" smtClean="0"/>
              <a:t>statistics of previous completions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624310" y="1366703"/>
            <a:ext cx="5734232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Guessed user intent: </a:t>
            </a:r>
          </a:p>
          <a:p>
            <a:r>
              <a:rPr lang="en-US" sz="2400" dirty="0" smtClean="0"/>
              <a:t>- Probability of each expression in 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38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435" y="2685515"/>
            <a:ext cx="10761805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/>
              <a:t>Epilogue</a:t>
            </a:r>
            <a:r>
              <a:rPr lang="en-US" sz="8800" dirty="0" smtClean="0"/>
              <a:t>: </a:t>
            </a:r>
            <a:r>
              <a:rPr lang="en-US" sz="8800" b="1" dirty="0" smtClean="0">
                <a:solidFill>
                  <a:srgbClr val="FF0000"/>
                </a:solidFill>
              </a:rPr>
              <a:t>Live demo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4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 attention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159" y="1625674"/>
            <a:ext cx="806302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Futuredays</a:t>
            </a:r>
            <a:r>
              <a:rPr lang="en-US" sz="2000" dirty="0"/>
              <a:t>: A Nineteenth Century Vision of the Year </a:t>
            </a:r>
            <a:r>
              <a:rPr lang="en-US" sz="2000" dirty="0" smtClean="0"/>
              <a:t>2000 by </a:t>
            </a:r>
            <a:r>
              <a:rPr lang="fr-FR" sz="2000" u="sng" dirty="0">
                <a:hlinkClick r:id="rId2"/>
              </a:rPr>
              <a:t>Jean Marc Cote</a:t>
            </a:r>
            <a:r>
              <a:rPr lang="fr-FR" sz="2000" dirty="0"/>
              <a:t>, </a:t>
            </a:r>
            <a:r>
              <a:rPr lang="fr-FR" sz="2000" dirty="0">
                <a:hlinkClick r:id="rId3"/>
              </a:rPr>
              <a:t>Isaac </a:t>
            </a:r>
            <a:r>
              <a:rPr lang="fr-FR" sz="2000" dirty="0" smtClean="0">
                <a:hlinkClick r:id="rId3"/>
              </a:rPr>
              <a:t>Asimov</a:t>
            </a: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4"/>
              </a:rPr>
              <a:t>Daniel </a:t>
            </a:r>
            <a:r>
              <a:rPr lang="en-US" sz="2000" dirty="0">
                <a:hlinkClick r:id="rId4"/>
              </a:rPr>
              <a:t>P. Friedman</a:t>
            </a:r>
            <a:r>
              <a:rPr lang="en-US" sz="2000" dirty="0"/>
              <a:t>, </a:t>
            </a:r>
            <a:r>
              <a:rPr lang="en-US" sz="2000" dirty="0">
                <a:hlinkClick r:id="rId5"/>
              </a:rPr>
              <a:t>William E. Byrd</a:t>
            </a:r>
            <a:r>
              <a:rPr lang="en-US" sz="2000" dirty="0"/>
              <a:t>, </a:t>
            </a:r>
            <a:r>
              <a:rPr lang="en-US" sz="2000" dirty="0">
                <a:hlinkClick r:id="rId6"/>
              </a:rPr>
              <a:t>Oleg </a:t>
            </a:r>
            <a:r>
              <a:rPr lang="en-US" sz="2000" dirty="0" err="1" smtClean="0">
                <a:hlinkClick r:id="rId6"/>
              </a:rPr>
              <a:t>Kiselyov</a:t>
            </a:r>
            <a:r>
              <a:rPr lang="en-US" sz="2000" dirty="0" smtClean="0"/>
              <a:t>, and</a:t>
            </a:r>
            <a:r>
              <a:rPr lang="en-US" sz="2000" dirty="0"/>
              <a:t> </a:t>
            </a:r>
            <a:r>
              <a:rPr lang="en-US" sz="2000" dirty="0">
                <a:hlinkClick r:id="rId7"/>
              </a:rPr>
              <a:t>Jason </a:t>
            </a:r>
            <a:r>
              <a:rPr lang="en-US" sz="2000" dirty="0" err="1" smtClean="0">
                <a:hlinkClick r:id="rId7"/>
              </a:rPr>
              <a:t>Hemann</a:t>
            </a:r>
            <a:r>
              <a:rPr lang="en-US" sz="2000" dirty="0" smtClean="0"/>
              <a:t>, </a:t>
            </a:r>
            <a:r>
              <a:rPr lang="en-US" sz="2000" i="1" dirty="0" smtClean="0">
                <a:hlinkClick r:id="rId8"/>
              </a:rPr>
              <a:t>The </a:t>
            </a:r>
            <a:r>
              <a:rPr lang="en-US" sz="2000" i="1" dirty="0">
                <a:hlinkClick r:id="rId8"/>
              </a:rPr>
              <a:t>Reasoned Schemer, Second </a:t>
            </a:r>
            <a:r>
              <a:rPr lang="en-US" sz="2000" i="1" dirty="0" smtClean="0">
                <a:hlinkClick r:id="rId8"/>
              </a:rPr>
              <a:t>Edition</a:t>
            </a:r>
            <a:endParaRPr lang="en-US" sz="20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hlinkClick r:id="rId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9"/>
              </a:rPr>
              <a:t>https</a:t>
            </a:r>
            <a:r>
              <a:rPr lang="en-US" sz="2000" dirty="0">
                <a:hlinkClick r:id="rId9"/>
              </a:rPr>
              <a:t>://github.com/JetBrains-Research/OCanren</a:t>
            </a:r>
            <a:endParaRPr lang="en-US" sz="2000" dirty="0" smtClean="0">
              <a:hlinkClick r:id="rId9"/>
            </a:endParaRPr>
          </a:p>
          <a:p>
            <a:endParaRPr lang="ru-RU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“SAT/SMT by Example</a:t>
            </a:r>
            <a:r>
              <a:rPr lang="en-US" sz="2000" dirty="0" smtClean="0"/>
              <a:t>”</a:t>
            </a:r>
            <a:endParaRPr lang="en-US" sz="2000" dirty="0" smtClean="0">
              <a:hlinkClick r:id="rId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hlinkClick r:id="rId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0"/>
              </a:rPr>
              <a:t>Program Synthesis: Opportunities for the Next Decade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hlinkClick r:id="rId1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1"/>
              </a:rPr>
              <a:t>Utbot.org</a:t>
            </a:r>
            <a:endParaRPr lang="en-US" sz="2000" dirty="0">
              <a:hlinkClick r:id="rId1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650047" y="6341043"/>
            <a:ext cx="9355855" cy="387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  <a:ea typeface="+mj-ea"/>
                <a:cs typeface="+mj-cs"/>
              </a:rPr>
              <a:t>Dmitry Ivanov</a:t>
            </a:r>
            <a:r>
              <a:rPr lang="en-US" dirty="0">
                <a:latin typeface="+mj-lt"/>
                <a:ea typeface="+mj-ea"/>
                <a:cs typeface="+mj-cs"/>
              </a:rPr>
              <a:t>, </a:t>
            </a:r>
            <a:r>
              <a:rPr lang="en-US" i="1" dirty="0" smtClean="0">
                <a:latin typeface="+mj-lt"/>
                <a:ea typeface="+mj-ea"/>
                <a:cs typeface="+mj-cs"/>
                <a:hlinkClick r:id="rId12"/>
              </a:rPr>
              <a:t>korifey@gmail.com</a:t>
            </a:r>
            <a:r>
              <a:rPr lang="en-US" i="1" dirty="0" smtClean="0">
                <a:latin typeface="+mj-lt"/>
                <a:ea typeface="+mj-ea"/>
                <a:cs typeface="+mj-cs"/>
              </a:rPr>
              <a:t>, @</a:t>
            </a:r>
            <a:r>
              <a:rPr lang="en-US" i="1" dirty="0" err="1" smtClean="0">
                <a:latin typeface="+mj-lt"/>
                <a:ea typeface="+mj-ea"/>
                <a:cs typeface="+mj-cs"/>
              </a:rPr>
              <a:t>korifey_ad</a:t>
            </a:r>
            <a:r>
              <a:rPr lang="en-US" i="1" dirty="0">
                <a:latin typeface="+mj-lt"/>
                <a:ea typeface="+mj-ea"/>
                <a:cs typeface="+mj-cs"/>
              </a:rPr>
              <a:t>, </a:t>
            </a:r>
            <a:r>
              <a:rPr lang="en-US" b="1" i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github.com/</a:t>
            </a:r>
            <a:r>
              <a:rPr lang="en-US" b="1" i="1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korifey</a:t>
            </a:r>
            <a:r>
              <a:rPr lang="en-US" b="1" i="1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/talks</a:t>
            </a:r>
            <a:endParaRPr lang="en-US" b="1" i="1" dirty="0" smtClean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endParaRPr lang="en-US" sz="3400" i="1" dirty="0" smtClean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182" y="1625674"/>
            <a:ext cx="2884944" cy="29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ree picture: artificial intelligence, virtual reality, programming,  virtual, informatics, creativ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11" y="493550"/>
            <a:ext cx="9190234" cy="588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ure 2 - A pilot uses his brain-computer interface to control the BrainRunners gam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7" y="601039"/>
            <a:ext cx="7941273" cy="593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9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The Matrix: Still Around Us 20 Years Later | Starlogg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10" y="545688"/>
            <a:ext cx="10561834" cy="594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8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le:Euclid's algorithm structured blocks 1.pn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83" y="413801"/>
            <a:ext cx="4849152" cy="87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39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https://i.vas3k.ru/nl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9194" y="-1053101"/>
            <a:ext cx="14119223" cy="882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27299" y="6360302"/>
            <a:ext cx="546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Источник</a:t>
            </a:r>
            <a:r>
              <a:rPr lang="en-US" sz="2400" dirty="0"/>
              <a:t>:  https://vas3k.ru/blog/nocode/</a:t>
            </a:r>
          </a:p>
        </p:txBody>
      </p:sp>
    </p:spTree>
    <p:extLst>
      <p:ext uri="{BB962C8B-B14F-4D97-AF65-F5344CB8AC3E}">
        <p14:creationId xmlns:p14="http://schemas.microsoft.com/office/powerpoint/2010/main" val="331045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5223</TotalTime>
  <Words>849</Words>
  <Application>Microsoft Office PowerPoint</Application>
  <PresentationFormat>Widescreen</PresentationFormat>
  <Paragraphs>282</Paragraphs>
  <Slides>42</Slides>
  <Notes>26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Microsoft YaHei</vt:lpstr>
      <vt:lpstr>SimSun</vt:lpstr>
      <vt:lpstr>Arial</vt:lpstr>
      <vt:lpstr>Arial Black</vt:lpstr>
      <vt:lpstr>Calibri</vt:lpstr>
      <vt:lpstr>Calibri Light</vt:lpstr>
      <vt:lpstr>Consolas</vt:lpstr>
      <vt:lpstr>Courier New</vt:lpstr>
      <vt:lpstr>JetBrains Mono</vt:lpstr>
      <vt:lpstr>Myriad Pro</vt:lpstr>
      <vt:lpstr>Wingdings</vt:lpstr>
      <vt:lpstr>Office Theme</vt:lpstr>
      <vt:lpstr>Как изменится программирование в ближайшие 5-10 лет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 : IDE</vt:lpstr>
      <vt:lpstr>1st generation of IDE: 1970s-1990s</vt:lpstr>
      <vt:lpstr>2nd generation of IDE: 2000s</vt:lpstr>
      <vt:lpstr>2+nd generation of IDE: 2010s</vt:lpstr>
      <vt:lpstr>Application Lifecycle Management</vt:lpstr>
      <vt:lpstr>Isomorphic experience of IDE and ALM</vt:lpstr>
      <vt:lpstr>Collaborative editing </vt:lpstr>
      <vt:lpstr>Hybrid: Cloud + 2nd gen IDE </vt:lpstr>
      <vt:lpstr>PowerPoint Presentation</vt:lpstr>
      <vt:lpstr>Zero-time setup</vt:lpstr>
      <vt:lpstr>What is IDE of 3rd generation?</vt:lpstr>
      <vt:lpstr>PART II : LANGUAGE</vt:lpstr>
      <vt:lpstr>Multi-paradigm programming language</vt:lpstr>
      <vt:lpstr>Logic programming</vt:lpstr>
      <vt:lpstr>PowerPoint Presentation</vt:lpstr>
      <vt:lpstr>PowerPoint Presentation</vt:lpstr>
      <vt:lpstr>PowerPoint Presentation</vt:lpstr>
      <vt:lpstr>PowerPoint Presentation</vt:lpstr>
      <vt:lpstr>PART I I I : ANALYSIS AND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by Example: FlashFill in Excel</vt:lpstr>
      <vt:lpstr>Code Completion</vt:lpstr>
      <vt:lpstr>Epilogue: Live demo</vt:lpstr>
      <vt:lpstr>Thanks for you attention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SAT/SMT Solvers</dc:title>
  <dc:creator>Dmitry Ivanov</dc:creator>
  <cp:lastModifiedBy>Dmitry Ivanov</cp:lastModifiedBy>
  <cp:revision>201</cp:revision>
  <dcterms:created xsi:type="dcterms:W3CDTF">2020-11-25T12:16:37Z</dcterms:created>
  <dcterms:modified xsi:type="dcterms:W3CDTF">2022-05-29T06:58:36Z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(2)aJYLpoUDCXPduJWbFbkHCDaDl0vBS3tmTZ+MS9C5iIHIecY7SMOWNXyx7jNAJYirwmzZF3tB
uFXGVSnl4gB3uzZU02/AltKnxzcKgS6eXuPUPWhUnie7VgwIcGPEazIjsMqSWVdTOnLlXmof
/kwOISA+dmZE9966E5xNHYZXR3m8haxeJ8dCjn+9/7TUabC1byok0Ml25AhOL1EN/4UaqcJV
eUsJQGQFKsgoINbpKP</vt:lpwstr>
  </property>
  <property fmtid="{D5CDD505-2E9C-101B-9397-08002B2CF9AE}" pid="3" name="_2015_ms_pID_7253431">
    <vt:lpwstr>cpgpFy0BKVJ94RKkEZUnL/eItA8yzK5loliE9RgQZR4qrPWcCIxJKP
BBdnrN7AwaGmsh29R/l5MVA5ywW0Sf/yp6h2LI2aI2B+FjikU0xf2RUEJqZU15Q8mk5pDCAy
MR/dHsVVLwdDqyeSrrVd/OMP5C2op1PGZeudszWexn6ebLc9brxhkuSONCKBBd7uDwsjSPPg
pMqUwV7GURZMlgYo</vt:lpwstr>
  </property>
</Properties>
</file>